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5"/>
  </p:notesMasterIdLst>
  <p:sldIdLst>
    <p:sldId id="266" r:id="rId3"/>
    <p:sldId id="256" r:id="rId4"/>
    <p:sldId id="257" r:id="rId6"/>
    <p:sldId id="258" r:id="rId7"/>
    <p:sldId id="280" r:id="rId8"/>
    <p:sldId id="281" r:id="rId9"/>
    <p:sldId id="282" r:id="rId10"/>
    <p:sldId id="283" r:id="rId11"/>
    <p:sldId id="284" r:id="rId12"/>
    <p:sldId id="285" r:id="rId13"/>
    <p:sldId id="286" r:id="rId14"/>
    <p:sldId id="259" r:id="rId15"/>
    <p:sldId id="287" r:id="rId16"/>
    <p:sldId id="260" r:id="rId17"/>
    <p:sldId id="261" r:id="rId18"/>
    <p:sldId id="270" r:id="rId19"/>
    <p:sldId id="271" r:id="rId20"/>
    <p:sldId id="272" r:id="rId21"/>
    <p:sldId id="263" r:id="rId22"/>
    <p:sldId id="267" r:id="rId23"/>
    <p:sldId id="264" r:id="rId24"/>
    <p:sldId id="265" r:id="rId25"/>
  </p:sldIdLst>
  <p:sldSz cx="14630400" cy="8229600"/>
  <p:notesSz cx="8229600" cy="14630400"/>
  <p:embeddedFontLst>
    <p:embeddedFont>
      <p:font typeface="Calibri" panose="020F0502020204030204"/>
      <p:regular r:id="rId29"/>
      <p:bold r:id="rId30"/>
      <p:italic r:id="rId31"/>
      <p:boldItalic r:id="rId32"/>
    </p:embeddedFont>
    <p:embeddedFont>
      <p:font typeface="Calibri" panose="020F0502020204030204" charset="0"/>
      <p:regular r:id="rId33"/>
      <p:bold r:id="rId34"/>
      <p:italic r:id="rId35"/>
      <p:boldItalic r:id="rId36"/>
    </p:embeddedFont>
    <p:embeddedFont>
      <p:font typeface="Barlow" panose="00000800000000000000" pitchFamily="34" charset="0"/>
      <p:bold r:id="rId37"/>
    </p:embeddedFont>
    <p:embeddedFont>
      <p:font typeface="Barlow" panose="00000800000000000000" pitchFamily="34" charset="-122"/>
      <p:bold r:id="rId38"/>
    </p:embeddedFont>
    <p:embeddedFont>
      <p:font typeface="Barlow" panose="00000800000000000000" pitchFamily="34" charset="-120"/>
      <p:bold r:id="rId39"/>
    </p:embeddedFont>
    <p:embeddedFont>
      <p:font typeface="Calibri Light" panose="020F0302020204030204" charset="0"/>
      <p:regular r:id="rId40"/>
      <p:italic r:id="rId41"/>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1" Type="http://schemas.openxmlformats.org/officeDocument/2006/relationships/font" Target="fonts/font13.fntdata"/><Relationship Id="rId40" Type="http://schemas.openxmlformats.org/officeDocument/2006/relationships/font" Target="fonts/font12.fntdata"/><Relationship Id="rId4" Type="http://schemas.openxmlformats.org/officeDocument/2006/relationships/slide" Target="slides/slide2.xml"/><Relationship Id="rId39" Type="http://schemas.openxmlformats.org/officeDocument/2006/relationships/font" Target="fonts/font11.fntdata"/><Relationship Id="rId38" Type="http://schemas.openxmlformats.org/officeDocument/2006/relationships/font" Target="fonts/font10.fntdata"/><Relationship Id="rId37" Type="http://schemas.openxmlformats.org/officeDocument/2006/relationships/font" Target="fonts/font9.fntdata"/><Relationship Id="rId36" Type="http://schemas.openxmlformats.org/officeDocument/2006/relationships/font" Target="fonts/font8.fntdata"/><Relationship Id="rId35" Type="http://schemas.openxmlformats.org/officeDocument/2006/relationships/font" Target="fonts/font7.fntdata"/><Relationship Id="rId34" Type="http://schemas.openxmlformats.org/officeDocument/2006/relationships/font" Target="fonts/font6.fntdata"/><Relationship Id="rId33" Type="http://schemas.openxmlformats.org/officeDocument/2006/relationships/font" Target="fonts/font5.fntdata"/><Relationship Id="rId32" Type="http://schemas.openxmlformats.org/officeDocument/2006/relationships/font" Target="fonts/font4.fntdata"/><Relationship Id="rId31" Type="http://schemas.openxmlformats.org/officeDocument/2006/relationships/font" Target="fonts/font3.fntdata"/><Relationship Id="rId30" Type="http://schemas.openxmlformats.org/officeDocument/2006/relationships/font" Target="fonts/font2.fntdata"/><Relationship Id="rId3" Type="http://schemas.openxmlformats.org/officeDocument/2006/relationships/slide" Target="slides/slide1.xml"/><Relationship Id="rId29" Type="http://schemas.openxmlformats.org/officeDocument/2006/relationships/font" Target="fonts/font1.fntdata"/><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05840" y="961534"/>
            <a:ext cx="12523510" cy="1022044"/>
          </a:xfrm>
        </p:spPr>
        <p:txBody>
          <a:bodyPr/>
          <a:lstStyle/>
          <a:p>
            <a:r>
              <a:rPr lang="en-US"/>
              <a:t>Click to edit Master title style</a:t>
            </a:r>
            <a:endParaRPr lang="en-US"/>
          </a:p>
        </p:txBody>
      </p:sp>
      <p:sp>
        <p:nvSpPr>
          <p:cNvPr id="3" name="Content Placeholder 2"/>
          <p:cNvSpPr>
            <a:spLocks noGrp="1"/>
          </p:cNvSpPr>
          <p:nvPr>
            <p:ph idx="1"/>
          </p:nvPr>
        </p:nvSpPr>
        <p:spPr>
          <a:xfrm>
            <a:off x="1005840" y="2190750"/>
            <a:ext cx="12618720" cy="5221606"/>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1005840" y="7627620"/>
            <a:ext cx="3291840" cy="438150"/>
          </a:xfrm>
        </p:spPr>
        <p:txBody>
          <a:bodyPr/>
          <a:lstStyle/>
          <a:p>
            <a:endParaRPr lang="en-US"/>
          </a:p>
        </p:txBody>
      </p:sp>
      <p:sp>
        <p:nvSpPr>
          <p:cNvPr id="5" name="Footer Placeholder 4"/>
          <p:cNvSpPr>
            <a:spLocks noGrp="1"/>
          </p:cNvSpPr>
          <p:nvPr>
            <p:ph type="ftr" sz="quarter" idx="11"/>
          </p:nvPr>
        </p:nvSpPr>
        <p:spPr>
          <a:xfrm>
            <a:off x="4846320" y="7627620"/>
            <a:ext cx="4937760" cy="438150"/>
          </a:xfrm>
        </p:spPr>
        <p:txBody>
          <a:bodyPr/>
          <a:lstStyle/>
          <a:p>
            <a:endParaRPr lang="en-US"/>
          </a:p>
        </p:txBody>
      </p:sp>
      <p:sp>
        <p:nvSpPr>
          <p:cNvPr id="6" name="Slide Number Placeholder 5"/>
          <p:cNvSpPr>
            <a:spLocks noGrp="1"/>
          </p:cNvSpPr>
          <p:nvPr>
            <p:ph type="sldNum" sz="quarter" idx="12"/>
          </p:nvPr>
        </p:nvSpPr>
        <p:spPr>
          <a:xfrm>
            <a:off x="10332720" y="7627620"/>
            <a:ext cx="3291840" cy="438150"/>
          </a:xfrm>
        </p:spPr>
        <p:txBody>
          <a:bodyPr/>
          <a:lstStyle/>
          <a:p>
            <a:fld id="{BDCDBBEF-AA6C-4BA6-85B2-A17D7F280E38}" type="slidenum">
              <a:rPr lang="en-US" smtClean="0"/>
            </a:fld>
            <a:endParaRPr lang="en-US"/>
          </a:p>
        </p:txBody>
      </p:sp>
      <p:sp>
        <p:nvSpPr>
          <p:cNvPr id="7" name="Rectangle 6"/>
          <p:cNvSpPr/>
          <p:nvPr userDrawn="1"/>
        </p:nvSpPr>
        <p:spPr>
          <a:xfrm>
            <a:off x="13291794" y="7627620"/>
            <a:ext cx="332766" cy="43815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216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12.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0.png"/><Relationship Id="rId1"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5.xml"/><Relationship Id="rId2" Type="http://schemas.openxmlformats.org/officeDocument/2006/relationships/image" Target="../media/image23.png"/><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24.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26.png"/><Relationship Id="rId1" Type="http://schemas.openxmlformats.org/officeDocument/2006/relationships/image" Target="../media/image25.png"/></Relationships>
</file>

<file path=ppt/slides/_rels/slide16.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7.xml"/><Relationship Id="rId4" Type="http://schemas.openxmlformats.org/officeDocument/2006/relationships/image" Target="../media/image28.wmf"/><Relationship Id="rId3" Type="http://schemas.openxmlformats.org/officeDocument/2006/relationships/oleObject" Target="../embeddings/oleObject3.bin"/><Relationship Id="rId2" Type="http://schemas.openxmlformats.org/officeDocument/2006/relationships/image" Target="../media/image27.wmf"/><Relationship Id="rId1" Type="http://schemas.openxmlformats.org/officeDocument/2006/relationships/oleObject" Target="../embeddings/oleObject2.bin"/></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2.png"/><Relationship Id="rId1" Type="http://schemas.openxmlformats.org/officeDocument/2006/relationships/image" Target="../media/image31.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9.xml"/><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0.xml"/><Relationship Id="rId1"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1.xml"/><Relationship Id="rId1"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png"/><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5305" y="6512809"/>
            <a:ext cx="14635704" cy="18222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32" name="Rectangle 31"/>
          <p:cNvSpPr/>
          <p:nvPr/>
        </p:nvSpPr>
        <p:spPr>
          <a:xfrm>
            <a:off x="362636" y="7082382"/>
            <a:ext cx="54863" cy="73665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44" name="Slide Number Placeholder 2"/>
          <p:cNvSpPr txBox="1"/>
          <p:nvPr/>
        </p:nvSpPr>
        <p:spPr>
          <a:xfrm>
            <a:off x="10515600" y="7810500"/>
            <a:ext cx="3291840" cy="438150"/>
          </a:xfrm>
          <a:prstGeom prst="rect">
            <a:avLst/>
          </a:prstGeom>
        </p:spPr>
        <p:txBody>
          <a:bodyPr vert="horz" lIns="109728" tIns="54864" rIns="109728" bIns="54864"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40" dirty="0"/>
          </a:p>
        </p:txBody>
      </p:sp>
      <p:sp>
        <p:nvSpPr>
          <p:cNvPr id="46" name="Right Triangle 45"/>
          <p:cNvSpPr/>
          <p:nvPr/>
        </p:nvSpPr>
        <p:spPr>
          <a:xfrm flipV="1">
            <a:off x="11408228" y="7127856"/>
            <a:ext cx="1550126" cy="1389127"/>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ID" sz="2160" b="0" i="0" u="none" strike="noStrike" kern="0" cap="none" spc="0" normalizeH="0" baseline="0" noProof="0">
              <a:ln>
                <a:noFill/>
              </a:ln>
              <a:solidFill>
                <a:srgbClr val="FFFFFF"/>
              </a:solidFill>
              <a:effectLst/>
              <a:uLnTx/>
              <a:uFillTx/>
              <a:latin typeface="Calibri" panose="020F0502020204030204"/>
            </a:endParaRPr>
          </a:p>
        </p:txBody>
      </p:sp>
      <p:graphicFrame>
        <p:nvGraphicFramePr>
          <p:cNvPr id="48" name="Object 47"/>
          <p:cNvGraphicFramePr>
            <a:graphicFrameLocks noChangeAspect="1"/>
          </p:cNvGraphicFramePr>
          <p:nvPr/>
        </p:nvGraphicFramePr>
        <p:xfrm>
          <a:off x="62231" y="3350185"/>
          <a:ext cx="3963667" cy="3777671"/>
        </p:xfrm>
        <a:graphic>
          <a:graphicData uri="http://schemas.openxmlformats.org/presentationml/2006/ole">
            <mc:AlternateContent xmlns:mc="http://schemas.openxmlformats.org/markup-compatibility/2006">
              <mc:Choice xmlns:v="urn:schemas-microsoft-com:vml" Requires="v">
                <p:oleObj spid="_x0000_s8413" name="CorelDRAW" r:id="rId1" imgW="2169795" imgH="2163445" progId="">
                  <p:embed/>
                </p:oleObj>
              </mc:Choice>
              <mc:Fallback>
                <p:oleObj name="CorelDRAW" r:id="rId1" imgW="2169795" imgH="2163445" progId="">
                  <p:embed/>
                  <p:pic>
                    <p:nvPicPr>
                      <p:cNvPr id="0" name="Picture 176"/>
                      <p:cNvPicPr>
                        <a:picLocks noChangeAspect="1" noChangeArrowheads="1"/>
                      </p:cNvPicPr>
                      <p:nvPr/>
                    </p:nvPicPr>
                    <p:blipFill>
                      <a:blip r:embed="rId2">
                        <a:lum bright="76000"/>
                        <a:extLst>
                          <a:ext uri="{28A0092B-C50C-407E-A947-70E740481C1C}">
                            <a14:useLocalDpi xmlns:a14="http://schemas.microsoft.com/office/drawing/2010/main" val="0"/>
                          </a:ext>
                        </a:extLst>
                      </a:blip>
                      <a:srcRect/>
                      <a:stretch>
                        <a:fillRect/>
                      </a:stretch>
                    </p:blipFill>
                    <p:spPr bwMode="auto">
                      <a:xfrm>
                        <a:off x="62231" y="3350185"/>
                        <a:ext cx="3963667" cy="37776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5" name="Rectangle 44"/>
          <p:cNvSpPr/>
          <p:nvPr/>
        </p:nvSpPr>
        <p:spPr>
          <a:xfrm>
            <a:off x="2548889" y="2430630"/>
            <a:ext cx="8195310" cy="1896815"/>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43" name="Right Triangle 42"/>
          <p:cNvSpPr/>
          <p:nvPr/>
        </p:nvSpPr>
        <p:spPr>
          <a:xfrm rot="10800000" flipV="1">
            <a:off x="11795756" y="6400799"/>
            <a:ext cx="2839948" cy="192024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36" name="TextBox 35"/>
          <p:cNvSpPr txBox="1">
            <a:spLocks noChangeArrowheads="1"/>
          </p:cNvSpPr>
          <p:nvPr/>
        </p:nvSpPr>
        <p:spPr bwMode="auto">
          <a:xfrm>
            <a:off x="8364311" y="7223472"/>
            <a:ext cx="591433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r>
              <a:rPr lang="en-US" sz="2400" b="1" dirty="0">
                <a:solidFill>
                  <a:prstClr val="black">
                    <a:lumMod val="65000"/>
                    <a:lumOff val="35000"/>
                  </a:prstClr>
                </a:solidFill>
                <a:latin typeface="Casper" panose="02000506000000020004" pitchFamily="2" charset="0"/>
                <a:ea typeface="Karla" pitchFamily="2" charset="0"/>
                <a:cs typeface="Karla" pitchFamily="2" charset="0"/>
              </a:rPr>
              <a:t>DISCOVER . </a:t>
            </a:r>
            <a:r>
              <a:rPr lang="en-US" sz="2400" b="1" dirty="0">
                <a:solidFill>
                  <a:srgbClr val="C00000"/>
                </a:solidFill>
                <a:latin typeface="Casper" panose="02000506000000020004" pitchFamily="2" charset="0"/>
                <a:ea typeface="Karla" pitchFamily="2" charset="0"/>
                <a:cs typeface="Karla" pitchFamily="2" charset="0"/>
              </a:rPr>
              <a:t>LEARN</a:t>
            </a:r>
            <a:r>
              <a:rPr lang="en-US" sz="2400" b="1" dirty="0">
                <a:solidFill>
                  <a:prstClr val="black">
                    <a:lumMod val="65000"/>
                    <a:lumOff val="35000"/>
                  </a:prstClr>
                </a:solidFill>
                <a:latin typeface="Casper" panose="02000506000000020004" pitchFamily="2" charset="0"/>
                <a:ea typeface="Karla" pitchFamily="2" charset="0"/>
                <a:cs typeface="Karla" pitchFamily="2" charset="0"/>
              </a:rPr>
              <a:t> . EMPOWER</a:t>
            </a:r>
            <a:endParaRPr lang="en-US" sz="1440" b="1" dirty="0">
              <a:solidFill>
                <a:prstClr val="black"/>
              </a:solidFill>
              <a:latin typeface="Casper" panose="02000506000000020004" pitchFamily="2" charset="0"/>
            </a:endParaRPr>
          </a:p>
          <a:p>
            <a:pPr eaLnBrk="1" hangingPunct="1"/>
            <a:endParaRPr lang="en-US" sz="1920" b="1" dirty="0">
              <a:latin typeface="Casper" panose="02000506000000020004" pitchFamily="2" charset="0"/>
            </a:endParaRPr>
          </a:p>
        </p:txBody>
      </p:sp>
      <p:sp>
        <p:nvSpPr>
          <p:cNvPr id="52" name="Rectangle 51"/>
          <p:cNvSpPr/>
          <p:nvPr/>
        </p:nvSpPr>
        <p:spPr>
          <a:xfrm>
            <a:off x="8262936" y="7252375"/>
            <a:ext cx="54863" cy="44474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53" name="TextBox 52"/>
          <p:cNvSpPr txBox="1">
            <a:spLocks noChangeArrowheads="1"/>
          </p:cNvSpPr>
          <p:nvPr/>
        </p:nvSpPr>
        <p:spPr bwMode="auto">
          <a:xfrm>
            <a:off x="-551056" y="7216987"/>
            <a:ext cx="7718452" cy="9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2880" b="1" dirty="0" smtClean="0">
                <a:solidFill>
                  <a:prstClr val="black">
                    <a:lumMod val="85000"/>
                    <a:lumOff val="15000"/>
                  </a:prstClr>
                </a:solidFill>
                <a:latin typeface="Times New Roman" panose="02020603050405020304" charset="0"/>
                <a:cs typeface="Times New Roman" panose="02020603050405020304" charset="0"/>
              </a:rPr>
              <a:t>UNIT-1</a:t>
            </a:r>
            <a:endParaRPr lang="en-US" sz="2880" b="1" dirty="0">
              <a:solidFill>
                <a:prstClr val="black">
                  <a:lumMod val="85000"/>
                  <a:lumOff val="15000"/>
                </a:prstClr>
              </a:solidFill>
              <a:latin typeface="Times New Roman" panose="02020603050405020304" charset="0"/>
              <a:cs typeface="Times New Roman" panose="02020603050405020304" charset="0"/>
            </a:endParaRPr>
          </a:p>
          <a:p>
            <a:pPr eaLnBrk="1" hangingPunct="1"/>
            <a:endParaRPr lang="en-US" sz="1920" dirty="0">
              <a:latin typeface="Raleway ExtraBold" pitchFamily="34" charset="-52"/>
            </a:endParaRPr>
          </a:p>
        </p:txBody>
      </p:sp>
      <p:sp>
        <p:nvSpPr>
          <p:cNvPr id="26" name="TextBox 25"/>
          <p:cNvSpPr txBox="1">
            <a:spLocks noChangeArrowheads="1"/>
          </p:cNvSpPr>
          <p:nvPr/>
        </p:nvSpPr>
        <p:spPr bwMode="auto">
          <a:xfrm>
            <a:off x="1539240" y="2011680"/>
            <a:ext cx="11658599" cy="4694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4000" b="1" dirty="0">
                <a:latin typeface="Times New Roman" panose="02020603050405020304" charset="0"/>
                <a:ea typeface="Karla" pitchFamily="2" charset="0"/>
                <a:cs typeface="Times New Roman" panose="02020603050405020304" charset="0"/>
              </a:rPr>
              <a:t>UNIVERSITY INSTITUTE OF COMPUTING</a:t>
            </a:r>
            <a:endParaRPr lang="en-US" sz="4000" b="1" dirty="0">
              <a:latin typeface="Times New Roman" panose="02020603050405020304" charset="0"/>
              <a:ea typeface="Karla" pitchFamily="2" charset="0"/>
              <a:cs typeface="Times New Roman" panose="02020603050405020304" charset="0"/>
            </a:endParaRPr>
          </a:p>
          <a:p>
            <a:pPr lvl="0" algn="ctr" defTabSz="622300">
              <a:lnSpc>
                <a:spcPct val="90000"/>
              </a:lnSpc>
              <a:spcBef>
                <a:spcPct val="0"/>
              </a:spcBef>
              <a:spcAft>
                <a:spcPct val="35000"/>
              </a:spcAft>
            </a:pPr>
            <a:r>
              <a:rPr lang="en-US" sz="3360" b="1" dirty="0">
                <a:latin typeface="Times New Roman" panose="02020603050405020304" charset="0"/>
                <a:ea typeface="Calibri" panose="020F0502020204030204" charset="0"/>
                <a:cs typeface="Times New Roman" panose="02020603050405020304" charset="0"/>
              </a:rPr>
              <a:t>MASTER OF COMPUTER APPLICATIONS</a:t>
            </a:r>
            <a:r>
              <a:rPr lang="en-IN" altLang="en-US" sz="3360" b="1" dirty="0">
                <a:latin typeface="Times New Roman" panose="02020603050405020304" charset="0"/>
                <a:ea typeface="Calibri" panose="020F0502020204030204" charset="0"/>
                <a:cs typeface="Times New Roman" panose="02020603050405020304" charset="0"/>
              </a:rPr>
              <a:t>(AI &amp; ML)</a:t>
            </a:r>
            <a:endParaRPr lang="en-US" sz="3360" b="1" dirty="0">
              <a:latin typeface="Times New Roman" panose="02020603050405020304" charset="0"/>
              <a:ea typeface="Calibri" panose="020F0502020204030204" charset="0"/>
              <a:cs typeface="Times New Roman" panose="02020603050405020304" charset="0"/>
            </a:endParaRPr>
          </a:p>
          <a:p>
            <a:pPr lvl="0" algn="ctr" defTabSz="622300">
              <a:lnSpc>
                <a:spcPct val="90000"/>
              </a:lnSpc>
              <a:spcBef>
                <a:spcPct val="0"/>
              </a:spcBef>
              <a:spcAft>
                <a:spcPct val="35000"/>
              </a:spcAft>
            </a:pPr>
            <a:r>
              <a:rPr lang="en-IN" altLang="en-US" sz="2880" b="1" dirty="0" smtClean="0">
                <a:latin typeface="Times New Roman" panose="02020603050405020304" charset="0"/>
                <a:ea typeface="Calibri" panose="020F0502020204030204" charset="0"/>
                <a:cs typeface="Times New Roman" panose="02020603050405020304" charset="0"/>
              </a:rPr>
              <a:t>DATA  ANALYTICS</a:t>
            </a:r>
            <a:r>
              <a:rPr lang="en-US" sz="2880" b="1" dirty="0" smtClean="0">
                <a:latin typeface="Times New Roman" panose="02020603050405020304" charset="0"/>
                <a:ea typeface="Calibri" panose="020F0502020204030204" charset="0"/>
                <a:cs typeface="Times New Roman" panose="02020603050405020304" charset="0"/>
              </a:rPr>
              <a:t> </a:t>
            </a:r>
            <a:endParaRPr lang="en-US" sz="2880" b="1" dirty="0" smtClean="0">
              <a:latin typeface="Times New Roman" panose="02020603050405020304" charset="0"/>
              <a:ea typeface="Calibri" panose="020F0502020204030204" charset="0"/>
              <a:cs typeface="Times New Roman" panose="02020603050405020304" charset="0"/>
            </a:endParaRPr>
          </a:p>
          <a:p>
            <a:pPr lvl="0" algn="ctr" defTabSz="622300">
              <a:lnSpc>
                <a:spcPct val="90000"/>
              </a:lnSpc>
              <a:spcBef>
                <a:spcPct val="0"/>
              </a:spcBef>
              <a:spcAft>
                <a:spcPct val="35000"/>
              </a:spcAft>
            </a:pPr>
            <a:r>
              <a:rPr lang="en-IN" sz="2880" b="1" dirty="0">
                <a:latin typeface="Times New Roman" panose="02020603050405020304" charset="0"/>
                <a:cs typeface="Times New Roman" panose="02020603050405020304" charset="0"/>
              </a:rPr>
              <a:t>23CAH-721</a:t>
            </a:r>
            <a:endParaRPr lang="en-IN" sz="2880" b="1" dirty="0">
              <a:latin typeface="Times New Roman" panose="02020603050405020304" charset="0"/>
              <a:cs typeface="Times New Roman" panose="02020603050405020304" charset="0"/>
            </a:endParaRPr>
          </a:p>
          <a:p>
            <a:pPr lvl="0" algn="ctr" defTabSz="622300">
              <a:lnSpc>
                <a:spcPct val="90000"/>
              </a:lnSpc>
              <a:spcBef>
                <a:spcPct val="0"/>
              </a:spcBef>
              <a:spcAft>
                <a:spcPct val="35000"/>
              </a:spcAft>
            </a:pPr>
            <a:r>
              <a:rPr lang="en-IN" altLang="en-US" sz="2400" dirty="0">
                <a:solidFill>
                  <a:prstClr val="black">
                    <a:lumMod val="85000"/>
                    <a:lumOff val="15000"/>
                  </a:prstClr>
                </a:solidFill>
                <a:latin typeface="Times New Roman" panose="02020603050405020304" charset="0"/>
                <a:cs typeface="Times New Roman" panose="02020603050405020304" charset="0"/>
              </a:rPr>
              <a:t>Prepared By</a:t>
            </a:r>
            <a:endParaRPr lang="en-IN" altLang="en-US" sz="2400" dirty="0">
              <a:solidFill>
                <a:prstClr val="black">
                  <a:lumMod val="85000"/>
                  <a:lumOff val="15000"/>
                </a:prstClr>
              </a:solidFill>
              <a:latin typeface="Times New Roman" panose="02020603050405020304" charset="0"/>
              <a:cs typeface="Times New Roman" panose="02020603050405020304" charset="0"/>
            </a:endParaRPr>
          </a:p>
          <a:p>
            <a:pPr lvl="0" algn="ctr" defTabSz="622300">
              <a:lnSpc>
                <a:spcPct val="90000"/>
              </a:lnSpc>
              <a:spcBef>
                <a:spcPct val="0"/>
              </a:spcBef>
              <a:spcAft>
                <a:spcPct val="35000"/>
              </a:spcAft>
            </a:pPr>
            <a:r>
              <a:rPr lang="en-IN" altLang="en-US" sz="2400" dirty="0">
                <a:solidFill>
                  <a:prstClr val="black">
                    <a:lumMod val="85000"/>
                    <a:lumOff val="15000"/>
                  </a:prstClr>
                </a:solidFill>
                <a:latin typeface="Times New Roman" panose="02020603050405020304" charset="0"/>
                <a:cs typeface="Times New Roman" panose="02020603050405020304" charset="0"/>
              </a:rPr>
              <a:t>Rajat Kapoor</a:t>
            </a:r>
            <a:r>
              <a:rPr lang="en-US" altLang="en-IN" sz="2400" dirty="0">
                <a:solidFill>
                  <a:prstClr val="black">
                    <a:lumMod val="85000"/>
                    <a:lumOff val="15000"/>
                  </a:prstClr>
                </a:solidFill>
                <a:latin typeface="Times New Roman" panose="02020603050405020304" charset="0"/>
                <a:cs typeface="Times New Roman" panose="02020603050405020304" charset="0"/>
              </a:rPr>
              <a:t> 23MCI10069</a:t>
            </a:r>
            <a:endParaRPr lang="en-US" sz="3840" b="1" dirty="0">
              <a:solidFill>
                <a:prstClr val="black">
                  <a:lumMod val="85000"/>
                  <a:lumOff val="15000"/>
                </a:prstClr>
              </a:solidFill>
              <a:latin typeface="Times New Roman" panose="02020603050405020304" charset="0"/>
              <a:cs typeface="Times New Roman" panose="02020603050405020304" charset="0"/>
            </a:endParaRPr>
          </a:p>
          <a:p>
            <a:pPr lvl="0" algn="ctr" defTabSz="622300">
              <a:lnSpc>
                <a:spcPct val="90000"/>
              </a:lnSpc>
              <a:spcBef>
                <a:spcPct val="0"/>
              </a:spcBef>
              <a:spcAft>
                <a:spcPct val="35000"/>
              </a:spcAft>
            </a:pPr>
            <a:r>
              <a:rPr lang="en-US" sz="3840" b="1" dirty="0">
                <a:solidFill>
                  <a:prstClr val="black">
                    <a:lumMod val="85000"/>
                    <a:lumOff val="15000"/>
                  </a:prstClr>
                </a:solidFill>
                <a:latin typeface="Times New Roman" panose="02020603050405020304" charset="0"/>
                <a:cs typeface="Times New Roman" panose="02020603050405020304" charset="0"/>
              </a:rPr>
              <a:t> </a:t>
            </a:r>
            <a:endParaRPr lang="en-US" sz="3840" b="1" dirty="0">
              <a:solidFill>
                <a:prstClr val="black">
                  <a:lumMod val="85000"/>
                  <a:lumOff val="15000"/>
                </a:prstClr>
              </a:solidFill>
              <a:latin typeface="Times New Roman" panose="02020603050405020304" charset="0"/>
              <a:cs typeface="Times New Roman" panose="02020603050405020304" charset="0"/>
            </a:endParaRPr>
          </a:p>
          <a:p>
            <a:pPr eaLnBrk="1" hangingPunct="1"/>
            <a:endParaRPr lang="en-US" sz="1920" dirty="0">
              <a:latin typeface="Times New Roman" panose="02020603050405020304" charset="0"/>
              <a:cs typeface="Times New Roman" panose="02020603050405020304" charset="0"/>
            </a:endParaRPr>
          </a:p>
        </p:txBody>
      </p:sp>
      <p:sp>
        <p:nvSpPr>
          <p:cNvPr id="2" name="Slide Number Placeholder 1"/>
          <p:cNvSpPr>
            <a:spLocks noGrp="1"/>
          </p:cNvSpPr>
          <p:nvPr>
            <p:ph type="sldNum" sz="quarter" idx="12"/>
          </p:nvPr>
        </p:nvSpPr>
        <p:spPr/>
        <p:txBody>
          <a:bodyPr/>
          <a:lstStyle/>
          <a:p>
            <a:fld id="{BDCDBBEF-AA6C-4BA6-85B2-A17D7F280E38}" type="slidenum">
              <a:rPr lang="en-US" sz="2160" smtClean="0"/>
            </a:fld>
            <a:endParaRPr lang="en-US" sz="2160"/>
          </a:p>
        </p:txBody>
      </p:sp>
      <p:pic>
        <p:nvPicPr>
          <p:cNvPr id="7" name="Picture 6"/>
          <p:cNvPicPr/>
          <p:nvPr/>
        </p:nvPicPr>
        <p:blipFill>
          <a:blip r:embed="rId3"/>
          <a:stretch>
            <a:fillRect/>
          </a:stretch>
        </p:blipFill>
        <p:spPr>
          <a:xfrm>
            <a:off x="61913" y="68898"/>
            <a:ext cx="4295775" cy="1533525"/>
          </a:xfrm>
          <a:prstGeom prst="rect">
            <a:avLst/>
          </a:prstGeom>
        </p:spPr>
      </p:pic>
      <p:pic>
        <p:nvPicPr>
          <p:cNvPr id="8" name="Picture 7"/>
          <p:cNvPicPr/>
          <p:nvPr/>
        </p:nvPicPr>
        <p:blipFill>
          <a:blip r:embed="rId4"/>
          <a:stretch>
            <a:fillRect/>
          </a:stretch>
        </p:blipFill>
        <p:spPr>
          <a:xfrm>
            <a:off x="10805478" y="109855"/>
            <a:ext cx="3590925" cy="127635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2024-10-22 092342"/>
          <p:cNvPicPr>
            <a:picLocks noChangeAspect="1"/>
          </p:cNvPicPr>
          <p:nvPr/>
        </p:nvPicPr>
        <p:blipFill>
          <a:blip r:embed="rId1"/>
          <a:srcRect l="16983" t="35810"/>
          <a:stretch>
            <a:fillRect/>
          </a:stretch>
        </p:blipFill>
        <p:spPr>
          <a:xfrm>
            <a:off x="2044700" y="114300"/>
            <a:ext cx="9994900" cy="2183130"/>
          </a:xfrm>
          <a:prstGeom prst="rect">
            <a:avLst/>
          </a:prstGeom>
        </p:spPr>
      </p:pic>
      <p:pic>
        <p:nvPicPr>
          <p:cNvPr id="3" name="Picture 2" descr="Screenshot 2024-10-22 092356"/>
          <p:cNvPicPr>
            <a:picLocks noChangeAspect="1"/>
          </p:cNvPicPr>
          <p:nvPr/>
        </p:nvPicPr>
        <p:blipFill>
          <a:blip r:embed="rId2"/>
          <a:stretch>
            <a:fillRect/>
          </a:stretch>
        </p:blipFill>
        <p:spPr>
          <a:xfrm>
            <a:off x="347345" y="2587625"/>
            <a:ext cx="14277975" cy="56419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2024-10-22 112457"/>
          <p:cNvPicPr>
            <a:picLocks noChangeAspect="1"/>
          </p:cNvPicPr>
          <p:nvPr/>
        </p:nvPicPr>
        <p:blipFill>
          <a:blip r:embed="rId1"/>
          <a:stretch>
            <a:fillRect/>
          </a:stretch>
        </p:blipFill>
        <p:spPr>
          <a:xfrm>
            <a:off x="0" y="3175"/>
            <a:ext cx="14630400" cy="822261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46773" y="665321"/>
            <a:ext cx="8613577" cy="672108"/>
          </a:xfrm>
          <a:prstGeom prst="rect">
            <a:avLst/>
          </a:prstGeom>
          <a:noFill/>
        </p:spPr>
        <p:txBody>
          <a:bodyPr wrap="none" lIns="0" tIns="0" rIns="0" bIns="0" rtlCol="0" anchor="t"/>
          <a:lstStyle/>
          <a:p>
            <a:pPr marL="0" indent="0">
              <a:lnSpc>
                <a:spcPts val="5250"/>
              </a:lnSpc>
              <a:buNone/>
            </a:pPr>
            <a:r>
              <a:rPr lang="en-US" sz="4200" b="1" dirty="0">
                <a:solidFill>
                  <a:srgbClr val="F0FCFF"/>
                </a:solidFill>
                <a:latin typeface="Spline Sans Bold" pitchFamily="34" charset="0"/>
                <a:ea typeface="Spline Sans Bold" pitchFamily="34" charset="-122"/>
                <a:cs typeface="Spline Sans Bold" pitchFamily="34" charset="-120"/>
              </a:rPr>
              <a:t>Key Metrics and Map Visualization</a:t>
            </a:r>
            <a:endParaRPr lang="en-US" sz="4200" dirty="0"/>
          </a:p>
        </p:txBody>
      </p:sp>
      <p:pic>
        <p:nvPicPr>
          <p:cNvPr id="3" name="Image 0" descr="preencoded.png"/>
          <p:cNvPicPr>
            <a:picLocks noChangeAspect="1"/>
          </p:cNvPicPr>
          <p:nvPr/>
        </p:nvPicPr>
        <p:blipFill>
          <a:blip r:embed="rId1"/>
          <a:stretch>
            <a:fillRect/>
          </a:stretch>
        </p:blipFill>
        <p:spPr>
          <a:xfrm>
            <a:off x="846773" y="1821299"/>
            <a:ext cx="6286976" cy="3885605"/>
          </a:xfrm>
          <a:prstGeom prst="rect">
            <a:avLst/>
          </a:prstGeom>
        </p:spPr>
      </p:pic>
      <p:sp>
        <p:nvSpPr>
          <p:cNvPr id="4" name="Text 1"/>
          <p:cNvSpPr/>
          <p:nvPr/>
        </p:nvSpPr>
        <p:spPr>
          <a:xfrm>
            <a:off x="846773" y="6009322"/>
            <a:ext cx="3050977" cy="335994"/>
          </a:xfrm>
          <a:prstGeom prst="rect">
            <a:avLst/>
          </a:prstGeom>
          <a:noFill/>
        </p:spPr>
        <p:txBody>
          <a:bodyPr wrap="none" lIns="0" tIns="0" rIns="0" bIns="0" rtlCol="0" anchor="t"/>
          <a:lstStyle/>
          <a:p>
            <a:pPr marL="0" indent="0" algn="l">
              <a:lnSpc>
                <a:spcPts val="2600"/>
              </a:lnSpc>
              <a:buNone/>
            </a:pPr>
            <a:r>
              <a:rPr lang="en-US" sz="2100" b="1" dirty="0">
                <a:solidFill>
                  <a:srgbClr val="E0E4E6"/>
                </a:solidFill>
                <a:latin typeface="Spline Sans Bold" pitchFamily="34" charset="0"/>
                <a:ea typeface="Spline Sans Bold" pitchFamily="34" charset="-122"/>
                <a:cs typeface="Spline Sans Bold" pitchFamily="34" charset="-120"/>
              </a:rPr>
              <a:t>Global Case Distribution</a:t>
            </a:r>
            <a:endParaRPr lang="en-US" sz="2100" dirty="0"/>
          </a:p>
        </p:txBody>
      </p:sp>
      <p:sp>
        <p:nvSpPr>
          <p:cNvPr id="5" name="Text 2"/>
          <p:cNvSpPr/>
          <p:nvPr/>
        </p:nvSpPr>
        <p:spPr>
          <a:xfrm>
            <a:off x="846773" y="6490454"/>
            <a:ext cx="6286976" cy="1161217"/>
          </a:xfrm>
          <a:prstGeom prst="rect">
            <a:avLst/>
          </a:prstGeom>
          <a:noFill/>
        </p:spPr>
        <p:txBody>
          <a:bodyPr wrap="square" lIns="0" tIns="0" rIns="0" bIns="0" rtlCol="0" anchor="t"/>
          <a:lstStyle/>
          <a:p>
            <a:pPr marL="0" indent="0" algn="l">
              <a:lnSpc>
                <a:spcPts val="3000"/>
              </a:lnSpc>
              <a:buNone/>
            </a:pPr>
            <a:r>
              <a:rPr lang="en-US" sz="1900" dirty="0">
                <a:solidFill>
                  <a:srgbClr val="E0E4E6"/>
                </a:solidFill>
                <a:latin typeface="Barlow" panose="00000800000000000000" pitchFamily="34" charset="0"/>
                <a:ea typeface="Barlow" panose="00000800000000000000" pitchFamily="34" charset="-122"/>
                <a:cs typeface="Barlow" panose="00000800000000000000" pitchFamily="34" charset="-120"/>
              </a:rPr>
              <a:t>The map highlights the geographical spread of COVID-19 cases, providing a visual representation of the pandemic's global impact.</a:t>
            </a:r>
            <a:endParaRPr lang="en-US" sz="1900" dirty="0"/>
          </a:p>
        </p:txBody>
      </p:sp>
      <p:pic>
        <p:nvPicPr>
          <p:cNvPr id="6" name="Image 1" descr="preencoded.png"/>
          <p:cNvPicPr>
            <a:picLocks noChangeAspect="1"/>
          </p:cNvPicPr>
          <p:nvPr/>
        </p:nvPicPr>
        <p:blipFill>
          <a:blip r:embed="rId2"/>
          <a:stretch>
            <a:fillRect/>
          </a:stretch>
        </p:blipFill>
        <p:spPr>
          <a:xfrm>
            <a:off x="7496651" y="1821299"/>
            <a:ext cx="6286976" cy="3885605"/>
          </a:xfrm>
          <a:prstGeom prst="rect">
            <a:avLst/>
          </a:prstGeom>
        </p:spPr>
      </p:pic>
      <p:sp>
        <p:nvSpPr>
          <p:cNvPr id="7" name="Text 3"/>
          <p:cNvSpPr/>
          <p:nvPr/>
        </p:nvSpPr>
        <p:spPr>
          <a:xfrm>
            <a:off x="7496651" y="6009322"/>
            <a:ext cx="2688431" cy="335994"/>
          </a:xfrm>
          <a:prstGeom prst="rect">
            <a:avLst/>
          </a:prstGeom>
          <a:noFill/>
        </p:spPr>
        <p:txBody>
          <a:bodyPr wrap="none" lIns="0" tIns="0" rIns="0" bIns="0" rtlCol="0" anchor="t"/>
          <a:lstStyle/>
          <a:p>
            <a:pPr marL="0" indent="0" algn="l">
              <a:lnSpc>
                <a:spcPts val="2600"/>
              </a:lnSpc>
              <a:buNone/>
            </a:pPr>
            <a:r>
              <a:rPr lang="en-US" sz="2100" b="1" dirty="0">
                <a:solidFill>
                  <a:srgbClr val="E0E4E6"/>
                </a:solidFill>
                <a:latin typeface="Spline Sans Bold" pitchFamily="34" charset="0"/>
                <a:ea typeface="Spline Sans Bold" pitchFamily="34" charset="-122"/>
                <a:cs typeface="Spline Sans Bold" pitchFamily="34" charset="-120"/>
              </a:rPr>
              <a:t>Daily New Cases</a:t>
            </a:r>
            <a:endParaRPr lang="en-US" sz="2100" dirty="0"/>
          </a:p>
        </p:txBody>
      </p:sp>
      <p:sp>
        <p:nvSpPr>
          <p:cNvPr id="8" name="Text 4"/>
          <p:cNvSpPr/>
          <p:nvPr/>
        </p:nvSpPr>
        <p:spPr>
          <a:xfrm>
            <a:off x="7496651" y="6490454"/>
            <a:ext cx="6286976" cy="1161217"/>
          </a:xfrm>
          <a:prstGeom prst="rect">
            <a:avLst/>
          </a:prstGeom>
          <a:noFill/>
        </p:spPr>
        <p:txBody>
          <a:bodyPr wrap="square" lIns="0" tIns="0" rIns="0" bIns="0" rtlCol="0" anchor="t"/>
          <a:lstStyle/>
          <a:p>
            <a:pPr marL="0" indent="0" algn="l">
              <a:lnSpc>
                <a:spcPts val="3000"/>
              </a:lnSpc>
              <a:buNone/>
            </a:pPr>
            <a:r>
              <a:rPr lang="en-US" sz="1900" dirty="0">
                <a:solidFill>
                  <a:srgbClr val="E0E4E6"/>
                </a:solidFill>
                <a:latin typeface="Barlow" panose="00000800000000000000" pitchFamily="34" charset="0"/>
                <a:ea typeface="Barlow" panose="00000800000000000000" pitchFamily="34" charset="-122"/>
                <a:cs typeface="Barlow" panose="00000800000000000000" pitchFamily="34" charset="-120"/>
              </a:rPr>
              <a:t>Displays the daily number of new COVID-19 cases across the globe, allowing users to track the pandemic's progression over time.</a:t>
            </a:r>
            <a:endParaRPr lang="en-US" sz="19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Screenshot 2024-10-22 092141"/>
          <p:cNvPicPr>
            <a:picLocks noChangeAspect="1"/>
          </p:cNvPicPr>
          <p:nvPr/>
        </p:nvPicPr>
        <p:blipFill>
          <a:blip r:embed="rId1"/>
          <a:srcRect l="29348" t="20327" r="12496" b="11271"/>
          <a:stretch>
            <a:fillRect/>
          </a:stretch>
        </p:blipFill>
        <p:spPr>
          <a:xfrm>
            <a:off x="737235" y="0"/>
            <a:ext cx="13973175" cy="82296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31624"/>
          </a:xfrm>
          <a:prstGeom prst="rect">
            <a:avLst/>
          </a:prstGeom>
        </p:spPr>
      </p:pic>
      <p:sp>
        <p:nvSpPr>
          <p:cNvPr id="3" name="Text 0"/>
          <p:cNvSpPr/>
          <p:nvPr/>
        </p:nvSpPr>
        <p:spPr>
          <a:xfrm>
            <a:off x="792956" y="623054"/>
            <a:ext cx="7558088" cy="1258729"/>
          </a:xfrm>
          <a:prstGeom prst="rect">
            <a:avLst/>
          </a:prstGeom>
          <a:noFill/>
        </p:spPr>
        <p:txBody>
          <a:bodyPr wrap="square" lIns="0" tIns="0" rIns="0" bIns="0" rtlCol="0" anchor="t"/>
          <a:lstStyle/>
          <a:p>
            <a:pPr marL="0" indent="0">
              <a:lnSpc>
                <a:spcPts val="4950"/>
              </a:lnSpc>
              <a:buNone/>
            </a:pPr>
            <a:r>
              <a:rPr lang="en-US" sz="3950" b="1" dirty="0">
                <a:solidFill>
                  <a:srgbClr val="F0FCFF"/>
                </a:solidFill>
                <a:latin typeface="Spline Sans Bold" pitchFamily="34" charset="0"/>
                <a:ea typeface="Spline Sans Bold" pitchFamily="34" charset="-122"/>
                <a:cs typeface="Spline Sans Bold" pitchFamily="34" charset="-120"/>
              </a:rPr>
              <a:t>Insights and Common Questions Addressed</a:t>
            </a:r>
            <a:endParaRPr lang="en-US" sz="3950" dirty="0"/>
          </a:p>
        </p:txBody>
      </p:sp>
      <p:sp>
        <p:nvSpPr>
          <p:cNvPr id="4" name="Shape 1"/>
          <p:cNvSpPr/>
          <p:nvPr/>
        </p:nvSpPr>
        <p:spPr>
          <a:xfrm>
            <a:off x="792956" y="2221587"/>
            <a:ext cx="3665815" cy="3123843"/>
          </a:xfrm>
          <a:prstGeom prst="roundRect">
            <a:avLst>
              <a:gd name="adj" fmla="val 10880"/>
            </a:avLst>
          </a:prstGeom>
          <a:solidFill>
            <a:srgbClr val="0A081B"/>
          </a:solidFill>
          <a:ln w="22860">
            <a:solidFill>
              <a:srgbClr val="16FFBB"/>
            </a:solidFill>
            <a:prstDash val="solid"/>
          </a:ln>
        </p:spPr>
      </p:sp>
      <p:sp>
        <p:nvSpPr>
          <p:cNvPr id="5" name="Text 2"/>
          <p:cNvSpPr/>
          <p:nvPr/>
        </p:nvSpPr>
        <p:spPr>
          <a:xfrm>
            <a:off x="1042392" y="2471023"/>
            <a:ext cx="2517458" cy="314563"/>
          </a:xfrm>
          <a:prstGeom prst="rect">
            <a:avLst/>
          </a:prstGeom>
          <a:noFill/>
        </p:spPr>
        <p:txBody>
          <a:bodyPr wrap="none" lIns="0" tIns="0" rIns="0" bIns="0" rtlCol="0" anchor="t"/>
          <a:lstStyle/>
          <a:p>
            <a:pPr marL="0" indent="0">
              <a:lnSpc>
                <a:spcPts val="2450"/>
              </a:lnSpc>
              <a:buNone/>
            </a:pPr>
            <a:r>
              <a:rPr lang="en-US" sz="1950" b="1" dirty="0">
                <a:solidFill>
                  <a:srgbClr val="E0E4E6"/>
                </a:solidFill>
                <a:latin typeface="Spline Sans Bold" pitchFamily="34" charset="0"/>
                <a:ea typeface="Spline Sans Bold" pitchFamily="34" charset="-122"/>
                <a:cs typeface="Spline Sans Bold" pitchFamily="34" charset="-120"/>
              </a:rPr>
              <a:t>Case Trends</a:t>
            </a:r>
            <a:endParaRPr lang="en-US" sz="1950" dirty="0"/>
          </a:p>
        </p:txBody>
      </p:sp>
      <p:sp>
        <p:nvSpPr>
          <p:cNvPr id="6" name="Text 3"/>
          <p:cNvSpPr/>
          <p:nvPr/>
        </p:nvSpPr>
        <p:spPr>
          <a:xfrm>
            <a:off x="1042392" y="2921437"/>
            <a:ext cx="3166943" cy="2174558"/>
          </a:xfrm>
          <a:prstGeom prst="rect">
            <a:avLst/>
          </a:prstGeom>
          <a:noFill/>
        </p:spPr>
        <p:txBody>
          <a:bodyPr wrap="square" lIns="0" tIns="0" rIns="0" bIns="0" rtlCol="0" anchor="t"/>
          <a:lstStyle/>
          <a:p>
            <a:pPr marL="0" indent="0">
              <a:lnSpc>
                <a:spcPts val="2850"/>
              </a:lnSpc>
              <a:buNone/>
            </a:pPr>
            <a:r>
              <a:rPr lang="en-US" sz="1750" dirty="0">
                <a:solidFill>
                  <a:srgbClr val="E0E4E6"/>
                </a:solidFill>
                <a:latin typeface="Barlow" panose="00000800000000000000" pitchFamily="34" charset="0"/>
                <a:ea typeface="Barlow" panose="00000800000000000000" pitchFamily="34" charset="-122"/>
                <a:cs typeface="Barlow" panose="00000800000000000000" pitchFamily="34" charset="-120"/>
              </a:rPr>
              <a:t>The dashboard allows users to explore case trends over time, providing insights into the pandemic's peaks and troughs, and potential factors contributing to these trends.</a:t>
            </a:r>
            <a:endParaRPr lang="en-US" sz="1750" dirty="0"/>
          </a:p>
        </p:txBody>
      </p:sp>
      <p:sp>
        <p:nvSpPr>
          <p:cNvPr id="7" name="Shape 4"/>
          <p:cNvSpPr/>
          <p:nvPr/>
        </p:nvSpPr>
        <p:spPr>
          <a:xfrm>
            <a:off x="4685348" y="2221587"/>
            <a:ext cx="3665815" cy="3123843"/>
          </a:xfrm>
          <a:prstGeom prst="roundRect">
            <a:avLst>
              <a:gd name="adj" fmla="val 10880"/>
            </a:avLst>
          </a:prstGeom>
          <a:solidFill>
            <a:srgbClr val="0A081B"/>
          </a:solidFill>
          <a:ln w="22860">
            <a:solidFill>
              <a:srgbClr val="29DDDA"/>
            </a:solidFill>
            <a:prstDash val="solid"/>
          </a:ln>
        </p:spPr>
      </p:sp>
      <p:sp>
        <p:nvSpPr>
          <p:cNvPr id="8" name="Text 5"/>
          <p:cNvSpPr/>
          <p:nvPr/>
        </p:nvSpPr>
        <p:spPr>
          <a:xfrm>
            <a:off x="4934783" y="2471023"/>
            <a:ext cx="2517458" cy="314563"/>
          </a:xfrm>
          <a:prstGeom prst="rect">
            <a:avLst/>
          </a:prstGeom>
          <a:noFill/>
        </p:spPr>
        <p:txBody>
          <a:bodyPr wrap="none" lIns="0" tIns="0" rIns="0" bIns="0" rtlCol="0" anchor="t"/>
          <a:lstStyle/>
          <a:p>
            <a:pPr marL="0" indent="0">
              <a:lnSpc>
                <a:spcPts val="2450"/>
              </a:lnSpc>
              <a:buNone/>
            </a:pPr>
            <a:r>
              <a:rPr lang="en-US" sz="1950" b="1" dirty="0">
                <a:solidFill>
                  <a:srgbClr val="E0E4E6"/>
                </a:solidFill>
                <a:latin typeface="Spline Sans Bold" pitchFamily="34" charset="0"/>
                <a:ea typeface="Spline Sans Bold" pitchFamily="34" charset="-122"/>
                <a:cs typeface="Spline Sans Bold" pitchFamily="34" charset="-120"/>
              </a:rPr>
              <a:t>Vaccination Rates</a:t>
            </a:r>
            <a:endParaRPr lang="en-US" sz="1950" dirty="0"/>
          </a:p>
        </p:txBody>
      </p:sp>
      <p:sp>
        <p:nvSpPr>
          <p:cNvPr id="9" name="Text 6"/>
          <p:cNvSpPr/>
          <p:nvPr/>
        </p:nvSpPr>
        <p:spPr>
          <a:xfrm>
            <a:off x="4934783" y="2921437"/>
            <a:ext cx="3166943" cy="2174558"/>
          </a:xfrm>
          <a:prstGeom prst="rect">
            <a:avLst/>
          </a:prstGeom>
          <a:noFill/>
        </p:spPr>
        <p:txBody>
          <a:bodyPr wrap="square" lIns="0" tIns="0" rIns="0" bIns="0" rtlCol="0" anchor="t"/>
          <a:lstStyle/>
          <a:p>
            <a:pPr marL="0" indent="0">
              <a:lnSpc>
                <a:spcPts val="2850"/>
              </a:lnSpc>
              <a:buNone/>
            </a:pPr>
            <a:r>
              <a:rPr lang="en-US" sz="1750" dirty="0">
                <a:solidFill>
                  <a:srgbClr val="E0E4E6"/>
                </a:solidFill>
                <a:latin typeface="Barlow" panose="00000800000000000000" pitchFamily="34" charset="0"/>
                <a:ea typeface="Barlow" panose="00000800000000000000" pitchFamily="34" charset="-122"/>
                <a:cs typeface="Barlow" panose="00000800000000000000" pitchFamily="34" charset="-120"/>
              </a:rPr>
              <a:t>The dashboard analyzes vaccination rates across different regions, highlighting the relationship between vaccination coverage and COVID-19 case numbers.</a:t>
            </a:r>
            <a:endParaRPr lang="en-US" sz="1750" dirty="0"/>
          </a:p>
        </p:txBody>
      </p:sp>
      <p:sp>
        <p:nvSpPr>
          <p:cNvPr id="10" name="Shape 7"/>
          <p:cNvSpPr/>
          <p:nvPr/>
        </p:nvSpPr>
        <p:spPr>
          <a:xfrm>
            <a:off x="792956" y="5572006"/>
            <a:ext cx="7558088" cy="2036564"/>
          </a:xfrm>
          <a:prstGeom prst="roundRect">
            <a:avLst>
              <a:gd name="adj" fmla="val 16688"/>
            </a:avLst>
          </a:prstGeom>
          <a:solidFill>
            <a:srgbClr val="0A081B"/>
          </a:solidFill>
          <a:ln w="22860">
            <a:solidFill>
              <a:srgbClr val="37A7E7"/>
            </a:solidFill>
            <a:prstDash val="solid"/>
          </a:ln>
        </p:spPr>
      </p:sp>
      <p:sp>
        <p:nvSpPr>
          <p:cNvPr id="11" name="Text 8"/>
          <p:cNvSpPr/>
          <p:nvPr/>
        </p:nvSpPr>
        <p:spPr>
          <a:xfrm>
            <a:off x="1042392" y="5821442"/>
            <a:ext cx="3598069" cy="314563"/>
          </a:xfrm>
          <a:prstGeom prst="rect">
            <a:avLst/>
          </a:prstGeom>
          <a:noFill/>
        </p:spPr>
        <p:txBody>
          <a:bodyPr wrap="none" lIns="0" tIns="0" rIns="0" bIns="0" rtlCol="0" anchor="t"/>
          <a:lstStyle/>
          <a:p>
            <a:pPr marL="0" indent="0">
              <a:lnSpc>
                <a:spcPts val="2450"/>
              </a:lnSpc>
              <a:buNone/>
            </a:pPr>
            <a:r>
              <a:rPr lang="en-US" sz="1950" b="1" dirty="0">
                <a:solidFill>
                  <a:srgbClr val="E0E4E6"/>
                </a:solidFill>
                <a:latin typeface="Spline Sans Bold" pitchFamily="34" charset="0"/>
                <a:ea typeface="Spline Sans Bold" pitchFamily="34" charset="-122"/>
                <a:cs typeface="Spline Sans Bold" pitchFamily="34" charset="-120"/>
              </a:rPr>
              <a:t>Impact on Healthcare Systems</a:t>
            </a:r>
            <a:endParaRPr lang="en-US" sz="1950" dirty="0"/>
          </a:p>
        </p:txBody>
      </p:sp>
      <p:sp>
        <p:nvSpPr>
          <p:cNvPr id="12" name="Text 9"/>
          <p:cNvSpPr/>
          <p:nvPr/>
        </p:nvSpPr>
        <p:spPr>
          <a:xfrm>
            <a:off x="1042392" y="6271855"/>
            <a:ext cx="7059216" cy="1087279"/>
          </a:xfrm>
          <a:prstGeom prst="rect">
            <a:avLst/>
          </a:prstGeom>
          <a:noFill/>
        </p:spPr>
        <p:txBody>
          <a:bodyPr wrap="square" lIns="0" tIns="0" rIns="0" bIns="0" rtlCol="0" anchor="t"/>
          <a:lstStyle/>
          <a:p>
            <a:pPr marL="0" indent="0">
              <a:lnSpc>
                <a:spcPts val="2850"/>
              </a:lnSpc>
              <a:buNone/>
            </a:pPr>
            <a:r>
              <a:rPr lang="en-US" sz="1750" dirty="0">
                <a:solidFill>
                  <a:srgbClr val="E0E4E6"/>
                </a:solidFill>
                <a:latin typeface="Barlow" panose="00000800000000000000" pitchFamily="34" charset="0"/>
                <a:ea typeface="Barlow" panose="00000800000000000000" pitchFamily="34" charset="-122"/>
                <a:cs typeface="Barlow" panose="00000800000000000000" pitchFamily="34" charset="-120"/>
              </a:rPr>
              <a:t>Users can examine the strain on healthcare systems, comparing hospitalizations and ICU capacity across different regions to understand the pandemic's burden on healthcare infrastructure.</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928807" y="460097"/>
            <a:ext cx="11546443" cy="685800"/>
          </a:xfrm>
          <a:prstGeom prst="rect">
            <a:avLst/>
          </a:prstGeom>
          <a:noFill/>
        </p:spPr>
        <p:txBody>
          <a:bodyPr wrap="none" lIns="0" tIns="0" rIns="0" bIns="0" rtlCol="0" anchor="t"/>
          <a:lstStyle/>
          <a:p>
            <a:pPr marL="0" indent="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Multiple Line Chart and Horizontal Bar Charts</a:t>
            </a:r>
            <a:endParaRPr lang="en-US" sz="4300" dirty="0"/>
          </a:p>
        </p:txBody>
      </p:sp>
      <p:sp>
        <p:nvSpPr>
          <p:cNvPr id="3" name="Text 1"/>
          <p:cNvSpPr/>
          <p:nvPr/>
        </p:nvSpPr>
        <p:spPr>
          <a:xfrm>
            <a:off x="815142" y="1662033"/>
            <a:ext cx="2894409" cy="342900"/>
          </a:xfrm>
          <a:prstGeom prst="rect">
            <a:avLst/>
          </a:prstGeom>
          <a:noFill/>
        </p:spPr>
        <p:txBody>
          <a:bodyPr wrap="none" lIns="0" tIns="0" rIns="0" bIns="0" rtlCol="0" anchor="t"/>
          <a:lstStyle/>
          <a:p>
            <a:pPr marL="0" indent="0">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Case Trends over Time</a:t>
            </a:r>
            <a:endParaRPr lang="en-US" sz="2150" dirty="0"/>
          </a:p>
        </p:txBody>
      </p:sp>
      <p:sp>
        <p:nvSpPr>
          <p:cNvPr id="4" name="Text 2"/>
          <p:cNvSpPr/>
          <p:nvPr/>
        </p:nvSpPr>
        <p:spPr>
          <a:xfrm>
            <a:off x="815142" y="2278420"/>
            <a:ext cx="6150054" cy="1580198"/>
          </a:xfrm>
          <a:prstGeom prst="rect">
            <a:avLst/>
          </a:prstGeom>
          <a:noFill/>
        </p:spPr>
        <p:txBody>
          <a:bodyPr wrap="square" lIns="0" tIns="0" rIns="0" bIns="0" rtlCol="0" anchor="t"/>
          <a:lstStyle/>
          <a:p>
            <a:pPr marL="0" indent="0">
              <a:lnSpc>
                <a:spcPts val="3100"/>
              </a:lnSpc>
              <a:buNone/>
            </a:pPr>
            <a:r>
              <a:rPr lang="en-US" sz="1900" dirty="0">
                <a:solidFill>
                  <a:srgbClr val="E0E4E6"/>
                </a:solidFill>
                <a:latin typeface="Barlow" panose="00000800000000000000" pitchFamily="34" charset="0"/>
                <a:ea typeface="Barlow" panose="00000800000000000000" pitchFamily="34" charset="-122"/>
                <a:cs typeface="Barlow" panose="00000800000000000000" pitchFamily="34" charset="-120"/>
              </a:rPr>
              <a:t>Line charts visualize the trend of confirmed cases, deaths, and recoveries over time, allowing users to identify patterns and understand the pandemic's evolution.</a:t>
            </a:r>
            <a:endParaRPr lang="en-US" sz="1900" dirty="0"/>
          </a:p>
        </p:txBody>
      </p:sp>
      <p:sp>
        <p:nvSpPr>
          <p:cNvPr id="5" name="Text 3"/>
          <p:cNvSpPr/>
          <p:nvPr/>
        </p:nvSpPr>
        <p:spPr>
          <a:xfrm>
            <a:off x="7645519" y="1662033"/>
            <a:ext cx="3463171" cy="342900"/>
          </a:xfrm>
          <a:prstGeom prst="rect">
            <a:avLst/>
          </a:prstGeom>
          <a:noFill/>
        </p:spPr>
        <p:txBody>
          <a:bodyPr wrap="none" lIns="0" tIns="0" rIns="0" bIns="0" rtlCol="0" anchor="t"/>
          <a:lstStyle/>
          <a:p>
            <a:pPr marL="0" indent="0">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Comparison of Key Metrics</a:t>
            </a:r>
            <a:endParaRPr lang="en-US" sz="2150" dirty="0"/>
          </a:p>
        </p:txBody>
      </p:sp>
      <p:sp>
        <p:nvSpPr>
          <p:cNvPr id="6" name="Text 4"/>
          <p:cNvSpPr/>
          <p:nvPr/>
        </p:nvSpPr>
        <p:spPr>
          <a:xfrm>
            <a:off x="7645519" y="2339380"/>
            <a:ext cx="6150054" cy="1185148"/>
          </a:xfrm>
          <a:prstGeom prst="rect">
            <a:avLst/>
          </a:prstGeom>
          <a:noFill/>
        </p:spPr>
        <p:txBody>
          <a:bodyPr wrap="square" lIns="0" tIns="0" rIns="0" bIns="0" rtlCol="0" anchor="t"/>
          <a:lstStyle/>
          <a:p>
            <a:pPr marL="0" indent="0">
              <a:lnSpc>
                <a:spcPts val="3100"/>
              </a:lnSpc>
              <a:buNone/>
            </a:pPr>
            <a:r>
              <a:rPr lang="en-US" sz="1900" dirty="0">
                <a:solidFill>
                  <a:srgbClr val="E0E4E6"/>
                </a:solidFill>
                <a:latin typeface="Barlow" panose="00000800000000000000" pitchFamily="34" charset="0"/>
                <a:ea typeface="Barlow" panose="00000800000000000000" pitchFamily="34" charset="-122"/>
                <a:cs typeface="Barlow" panose="00000800000000000000" pitchFamily="34" charset="-120"/>
              </a:rPr>
              <a:t>Horizontal bar charts provide a visual comparison of key metrics, such as case fatality rate, testing rate, and vaccination coverage across different regions.</a:t>
            </a:r>
            <a:endParaRPr lang="en-US" sz="1900" dirty="0"/>
          </a:p>
        </p:txBody>
      </p:sp>
      <p:pic>
        <p:nvPicPr>
          <p:cNvPr id="7" name="Picture 6"/>
          <p:cNvPicPr>
            <a:picLocks noChangeAspect="1"/>
          </p:cNvPicPr>
          <p:nvPr/>
        </p:nvPicPr>
        <p:blipFill>
          <a:blip r:embed="rId1"/>
          <a:stretch>
            <a:fillRect/>
          </a:stretch>
        </p:blipFill>
        <p:spPr>
          <a:xfrm>
            <a:off x="815340" y="3938905"/>
            <a:ext cx="5898515" cy="3351530"/>
          </a:xfrm>
          <a:prstGeom prst="rect">
            <a:avLst/>
          </a:prstGeom>
        </p:spPr>
      </p:pic>
      <p:pic>
        <p:nvPicPr>
          <p:cNvPr id="8" name="Picture 7"/>
          <p:cNvPicPr>
            <a:picLocks noChangeAspect="1"/>
          </p:cNvPicPr>
          <p:nvPr/>
        </p:nvPicPr>
        <p:blipFill>
          <a:blip r:embed="rId2"/>
          <a:stretch>
            <a:fillRect/>
          </a:stretch>
        </p:blipFill>
        <p:spPr>
          <a:xfrm>
            <a:off x="7645400" y="3858895"/>
            <a:ext cx="5866130" cy="34036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0"/>
          <p:cNvSpPr/>
          <p:nvPr/>
        </p:nvSpPr>
        <p:spPr>
          <a:xfrm>
            <a:off x="5259070" y="316230"/>
            <a:ext cx="4403725" cy="671830"/>
          </a:xfrm>
          <a:prstGeom prst="rect">
            <a:avLst/>
          </a:prstGeom>
          <a:noFill/>
        </p:spPr>
        <p:txBody>
          <a:bodyPr wrap="none" lIns="0" tIns="0" rIns="0" bIns="0" rtlCol="0" anchor="t"/>
          <a:p>
            <a:pPr marL="0" indent="0">
              <a:lnSpc>
                <a:spcPts val="5250"/>
              </a:lnSpc>
              <a:buNone/>
            </a:pPr>
            <a:r>
              <a:rPr lang="en-US" sz="4200" b="1" dirty="0">
                <a:solidFill>
                  <a:srgbClr val="F0FCFF"/>
                </a:solidFill>
                <a:latin typeface="Spline Sans Bold" pitchFamily="34" charset="0"/>
                <a:ea typeface="Spline Sans Bold" pitchFamily="34" charset="-122"/>
                <a:cs typeface="Spline Sans Bold" pitchFamily="34" charset="-120"/>
              </a:rPr>
              <a:t>Donut Charts </a:t>
            </a:r>
            <a:endParaRPr lang="en-US" sz="4200" dirty="0"/>
          </a:p>
        </p:txBody>
      </p:sp>
      <p:sp>
        <p:nvSpPr>
          <p:cNvPr id="4" name="Text 1"/>
          <p:cNvSpPr/>
          <p:nvPr/>
        </p:nvSpPr>
        <p:spPr>
          <a:xfrm>
            <a:off x="541973" y="1577022"/>
            <a:ext cx="2688431" cy="335994"/>
          </a:xfrm>
          <a:prstGeom prst="rect">
            <a:avLst/>
          </a:prstGeom>
          <a:noFill/>
        </p:spPr>
        <p:txBody>
          <a:bodyPr wrap="none" lIns="0" tIns="0" rIns="0" bIns="0" rtlCol="0" anchor="t"/>
          <a:p>
            <a:pPr marL="0" indent="0" algn="l">
              <a:lnSpc>
                <a:spcPts val="2600"/>
              </a:lnSpc>
              <a:buNone/>
            </a:pPr>
            <a:r>
              <a:rPr lang="en-US" sz="2800" b="1" dirty="0">
                <a:solidFill>
                  <a:srgbClr val="E0E4E6"/>
                </a:solidFill>
                <a:latin typeface="Spline Sans Bold" pitchFamily="34" charset="0"/>
                <a:ea typeface="Spline Sans Bold" pitchFamily="34" charset="-122"/>
                <a:cs typeface="Spline Sans Bold" pitchFamily="34" charset="-120"/>
              </a:rPr>
              <a:t>Age Group Details</a:t>
            </a:r>
            <a:endParaRPr lang="en-US" sz="2800" b="1" dirty="0">
              <a:solidFill>
                <a:srgbClr val="E0E4E6"/>
              </a:solidFill>
              <a:latin typeface="Spline Sans Bold" pitchFamily="34" charset="0"/>
              <a:ea typeface="Spline Sans Bold" pitchFamily="34" charset="-122"/>
              <a:cs typeface="Spline Sans Bold" pitchFamily="34" charset="-120"/>
            </a:endParaRPr>
          </a:p>
        </p:txBody>
      </p:sp>
      <p:sp>
        <p:nvSpPr>
          <p:cNvPr id="5" name="Text 2"/>
          <p:cNvSpPr/>
          <p:nvPr/>
        </p:nvSpPr>
        <p:spPr>
          <a:xfrm>
            <a:off x="542290" y="2178685"/>
            <a:ext cx="6667500" cy="1161415"/>
          </a:xfrm>
          <a:prstGeom prst="rect">
            <a:avLst/>
          </a:prstGeom>
          <a:noFill/>
        </p:spPr>
        <p:txBody>
          <a:bodyPr wrap="square" lIns="0" tIns="0" rIns="0" bIns="0" rtlCol="0" anchor="t"/>
          <a:p>
            <a:pPr marL="0" indent="0" algn="just">
              <a:lnSpc>
                <a:spcPts val="3000"/>
              </a:lnSpc>
              <a:buNone/>
            </a:pPr>
            <a:r>
              <a:rPr lang="en-US" sz="2000" dirty="0">
                <a:solidFill>
                  <a:srgbClr val="E0E4E6"/>
                </a:solidFill>
                <a:latin typeface="Calibri" panose="020F0502020204030204" charset="0"/>
                <a:ea typeface="Barlow" panose="00000800000000000000" pitchFamily="34" charset="-122"/>
                <a:cs typeface="Calibri" panose="020F0502020204030204" charset="0"/>
              </a:rPr>
              <a:t>This donut chart shows the distribution of COVID-19 vaccinations across different age groups. It highlights the proportion of doses administered to each age category, helping to understand which age groups have the highest and lowest vaccination coverage. This visualization provides quick insights into the demographic impact of the vaccination drive.</a:t>
            </a:r>
            <a:endParaRPr lang="en-US" sz="2000" dirty="0">
              <a:solidFill>
                <a:srgbClr val="E0E4E6"/>
              </a:solidFill>
              <a:latin typeface="Calibri" panose="020F0502020204030204" charset="0"/>
              <a:ea typeface="Barlow" panose="00000800000000000000" pitchFamily="34" charset="-122"/>
              <a:cs typeface="Calibri" panose="020F0502020204030204" charset="0"/>
            </a:endParaRPr>
          </a:p>
        </p:txBody>
      </p:sp>
      <p:sp>
        <p:nvSpPr>
          <p:cNvPr id="7" name="Text 3"/>
          <p:cNvSpPr/>
          <p:nvPr/>
        </p:nvSpPr>
        <p:spPr>
          <a:xfrm>
            <a:off x="7763351" y="1577657"/>
            <a:ext cx="2711291" cy="335994"/>
          </a:xfrm>
          <a:prstGeom prst="rect">
            <a:avLst/>
          </a:prstGeom>
          <a:noFill/>
        </p:spPr>
        <p:txBody>
          <a:bodyPr wrap="none" lIns="0" tIns="0" rIns="0" bIns="0" rtlCol="0" anchor="t"/>
          <a:p>
            <a:pPr marL="0" indent="0" algn="l">
              <a:lnSpc>
                <a:spcPts val="2600"/>
              </a:lnSpc>
              <a:buNone/>
            </a:pPr>
            <a:r>
              <a:rPr lang="en-US" sz="2800" b="1" dirty="0">
                <a:solidFill>
                  <a:srgbClr val="E0E4E6"/>
                </a:solidFill>
                <a:latin typeface="Spline Sans Bold" pitchFamily="34" charset="0"/>
                <a:ea typeface="Spline Sans Bold" pitchFamily="34" charset="-122"/>
                <a:cs typeface="Spline Sans Bold" pitchFamily="34" charset="-120"/>
              </a:rPr>
              <a:t>Gender without missing values</a:t>
            </a:r>
            <a:endParaRPr lang="en-US" sz="2800" b="1" dirty="0">
              <a:solidFill>
                <a:srgbClr val="E0E4E6"/>
              </a:solidFill>
              <a:latin typeface="Spline Sans Bold" pitchFamily="34" charset="0"/>
              <a:ea typeface="Spline Sans Bold" pitchFamily="34" charset="-122"/>
              <a:cs typeface="Spline Sans Bold" pitchFamily="34" charset="-120"/>
            </a:endParaRPr>
          </a:p>
        </p:txBody>
      </p:sp>
      <p:sp>
        <p:nvSpPr>
          <p:cNvPr id="8" name="Text 4"/>
          <p:cNvSpPr/>
          <p:nvPr/>
        </p:nvSpPr>
        <p:spPr>
          <a:xfrm>
            <a:off x="7763351" y="2178804"/>
            <a:ext cx="6286976" cy="1161217"/>
          </a:xfrm>
          <a:prstGeom prst="rect">
            <a:avLst/>
          </a:prstGeom>
          <a:noFill/>
        </p:spPr>
        <p:txBody>
          <a:bodyPr wrap="square" lIns="0" tIns="0" rIns="0" bIns="0" rtlCol="0" anchor="t"/>
          <a:p>
            <a:pPr marL="0" indent="0" algn="just">
              <a:lnSpc>
                <a:spcPts val="3000"/>
              </a:lnSpc>
              <a:buNone/>
            </a:pPr>
            <a:r>
              <a:rPr lang="en-US" sz="2000" dirty="0">
                <a:solidFill>
                  <a:srgbClr val="E0E4E6"/>
                </a:solidFill>
                <a:latin typeface="Calibri" panose="020F0502020204030204" charset="0"/>
                <a:ea typeface="Barlow" panose="00000800000000000000" pitchFamily="34" charset="-122"/>
                <a:cs typeface="Calibri" panose="020F0502020204030204" charset="0"/>
              </a:rPr>
              <a:t>This donut chart illustrates the gender-wise distribution of COVID-19 vaccinations, excluding any missing values. It provides a clear breakdown of doses administered to male and female individuals, helping to understand the gender balance in the vaccination process.</a:t>
            </a:r>
            <a:endParaRPr lang="en-US" sz="2000" dirty="0">
              <a:solidFill>
                <a:srgbClr val="E0E4E6"/>
              </a:solidFill>
              <a:latin typeface="Calibri" panose="020F0502020204030204" charset="0"/>
              <a:ea typeface="Barlow" panose="00000800000000000000" pitchFamily="34" charset="-122"/>
              <a:cs typeface="Calibri" panose="020F0502020204030204" charset="0"/>
            </a:endParaRPr>
          </a:p>
        </p:txBody>
      </p:sp>
      <p:graphicFrame>
        <p:nvGraphicFramePr>
          <p:cNvPr id="9" name="Object 8"/>
          <p:cNvGraphicFramePr/>
          <p:nvPr/>
        </p:nvGraphicFramePr>
        <p:xfrm>
          <a:off x="1278255" y="4725670"/>
          <a:ext cx="3980815" cy="3172460"/>
        </p:xfrm>
        <a:graphic>
          <a:graphicData uri="http://schemas.openxmlformats.org/presentationml/2006/ole">
            <mc:AlternateContent xmlns:mc="http://schemas.openxmlformats.org/markup-compatibility/2006">
              <mc:Choice xmlns:v="urn:schemas-microsoft-com:vml" Requires="v">
                <p:oleObj spid="_x0000_s10" name="" r:id="rId1" imgW="3977640" imgH="3169920" progId="Paint.Picture">
                  <p:embed/>
                </p:oleObj>
              </mc:Choice>
              <mc:Fallback>
                <p:oleObj name="" r:id="rId1" imgW="3977640" imgH="3169920" progId="Paint.Picture">
                  <p:embed/>
                  <p:pic>
                    <p:nvPicPr>
                      <p:cNvPr id="0" name="Picture 9"/>
                      <p:cNvPicPr/>
                      <p:nvPr/>
                    </p:nvPicPr>
                    <p:blipFill>
                      <a:blip r:embed="rId2"/>
                      <a:stretch>
                        <a:fillRect/>
                      </a:stretch>
                    </p:blipFill>
                    <p:spPr>
                      <a:xfrm>
                        <a:off x="1278255" y="4725670"/>
                        <a:ext cx="3980815" cy="3172460"/>
                      </a:xfrm>
                      <a:prstGeom prst="rect">
                        <a:avLst/>
                      </a:prstGeom>
                    </p:spPr>
                  </p:pic>
                </p:oleObj>
              </mc:Fallback>
            </mc:AlternateContent>
          </a:graphicData>
        </a:graphic>
      </p:graphicFrame>
      <p:graphicFrame>
        <p:nvGraphicFramePr>
          <p:cNvPr id="11" name="Object 10"/>
          <p:cNvGraphicFramePr/>
          <p:nvPr/>
        </p:nvGraphicFramePr>
        <p:xfrm>
          <a:off x="9043670" y="5137150"/>
          <a:ext cx="3996055" cy="1974850"/>
        </p:xfrm>
        <a:graphic>
          <a:graphicData uri="http://schemas.openxmlformats.org/presentationml/2006/ole">
            <mc:AlternateContent xmlns:mc="http://schemas.openxmlformats.org/markup-compatibility/2006">
              <mc:Choice xmlns:v="urn:schemas-microsoft-com:vml" Requires="v">
                <p:oleObj spid="_x0000_s12" name="" r:id="rId3" imgW="3992880" imgH="1973580" progId="Paint.Picture">
                  <p:embed/>
                </p:oleObj>
              </mc:Choice>
              <mc:Fallback>
                <p:oleObj name="" r:id="rId3" imgW="3992880" imgH="1973580" progId="Paint.Picture">
                  <p:embed/>
                  <p:pic>
                    <p:nvPicPr>
                      <p:cNvPr id="0" name="Picture 11"/>
                      <p:cNvPicPr/>
                      <p:nvPr/>
                    </p:nvPicPr>
                    <p:blipFill>
                      <a:blip r:embed="rId4"/>
                      <a:stretch>
                        <a:fillRect/>
                      </a:stretch>
                    </p:blipFill>
                    <p:spPr>
                      <a:xfrm>
                        <a:off x="9043670" y="5137150"/>
                        <a:ext cx="3996055" cy="1974850"/>
                      </a:xfrm>
                      <a:prstGeom prst="rect">
                        <a:avLst/>
                      </a:prstGeom>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384810" y="877570"/>
            <a:ext cx="6610350" cy="3499485"/>
          </a:xfrm>
          <a:prstGeom prst="rect">
            <a:avLst/>
          </a:prstGeom>
        </p:spPr>
      </p:pic>
      <p:pic>
        <p:nvPicPr>
          <p:cNvPr id="13" name="Picture 12"/>
          <p:cNvPicPr>
            <a:picLocks noChangeAspect="1"/>
          </p:cNvPicPr>
          <p:nvPr/>
        </p:nvPicPr>
        <p:blipFill>
          <a:blip r:embed="rId2"/>
          <a:stretch>
            <a:fillRect/>
          </a:stretch>
        </p:blipFill>
        <p:spPr>
          <a:xfrm>
            <a:off x="384810" y="4465955"/>
            <a:ext cx="6672580" cy="3549650"/>
          </a:xfrm>
          <a:prstGeom prst="rect">
            <a:avLst/>
          </a:prstGeom>
        </p:spPr>
      </p:pic>
      <p:sp>
        <p:nvSpPr>
          <p:cNvPr id="3" name="Text Box 2"/>
          <p:cNvSpPr txBox="1"/>
          <p:nvPr/>
        </p:nvSpPr>
        <p:spPr>
          <a:xfrm>
            <a:off x="9481820" y="156210"/>
            <a:ext cx="7315200" cy="764540"/>
          </a:xfrm>
          <a:prstGeom prst="rect">
            <a:avLst/>
          </a:prstGeom>
          <a:noFill/>
        </p:spPr>
        <p:txBody>
          <a:bodyPr wrap="square" rtlCol="0" anchor="t">
            <a:spAutoFit/>
          </a:bodyPr>
          <a:p>
            <a:pPr marL="0" indent="0">
              <a:lnSpc>
                <a:spcPts val="5250"/>
              </a:lnSpc>
              <a:buNone/>
            </a:pPr>
            <a:r>
              <a:rPr lang="en-US" sz="4200" b="1" dirty="0">
                <a:solidFill>
                  <a:srgbClr val="F0FCFF"/>
                </a:solidFill>
                <a:latin typeface="Spline Sans Bold" pitchFamily="34" charset="0"/>
                <a:ea typeface="Spline Sans Bold" pitchFamily="34" charset="-122"/>
                <a:cs typeface="Spline Sans Bold" pitchFamily="34" charset="-120"/>
                <a:sym typeface="+mn-ea"/>
              </a:rPr>
              <a:t>Bar Chart</a:t>
            </a:r>
            <a:endParaRPr lang="en-US" altLang="en-US" sz="4200" b="1" dirty="0">
              <a:solidFill>
                <a:srgbClr val="F0FCFF"/>
              </a:solidFill>
              <a:latin typeface="Spline Sans Bold" pitchFamily="34" charset="0"/>
              <a:ea typeface="Spline Sans Bold" pitchFamily="34" charset="-122"/>
              <a:cs typeface="Spline Sans Bold" pitchFamily="34" charset="-120"/>
              <a:sym typeface="+mn-ea"/>
            </a:endParaRPr>
          </a:p>
        </p:txBody>
      </p:sp>
      <p:sp>
        <p:nvSpPr>
          <p:cNvPr id="4" name="Text Box 3"/>
          <p:cNvSpPr txBox="1"/>
          <p:nvPr/>
        </p:nvSpPr>
        <p:spPr>
          <a:xfrm>
            <a:off x="7637145" y="1268730"/>
            <a:ext cx="6082665" cy="758190"/>
          </a:xfrm>
          <a:prstGeom prst="rect">
            <a:avLst/>
          </a:prstGeom>
          <a:noFill/>
        </p:spPr>
        <p:txBody>
          <a:bodyPr wrap="square" rtlCol="0" anchor="t">
            <a:spAutoFit/>
          </a:bodyPr>
          <a:p>
            <a:pPr marL="0" indent="0" algn="l">
              <a:lnSpc>
                <a:spcPts val="2600"/>
              </a:lnSpc>
              <a:buNone/>
            </a:pPr>
            <a:r>
              <a:rPr lang="en-US" sz="2800" b="1" dirty="0">
                <a:solidFill>
                  <a:srgbClr val="E0E4E6"/>
                </a:solidFill>
                <a:latin typeface="Spline Sans Bold" pitchFamily="34" charset="0"/>
                <a:ea typeface="Barlow" panose="00000800000000000000" pitchFamily="34" charset="-122"/>
                <a:cs typeface="Spline Sans Bold" pitchFamily="34" charset="0"/>
                <a:sym typeface="+mn-ea"/>
              </a:rPr>
              <a:t>Statewise Testing Details </a:t>
            </a:r>
            <a:r>
              <a:rPr lang="en-IN" altLang="en-US" sz="2800" b="1" dirty="0">
                <a:solidFill>
                  <a:srgbClr val="E0E4E6"/>
                </a:solidFill>
                <a:latin typeface="Spline Sans Bold" pitchFamily="34" charset="0"/>
                <a:ea typeface="Barlow" panose="00000800000000000000" pitchFamily="34" charset="-122"/>
                <a:cs typeface="Spline Sans Bold" pitchFamily="34" charset="0"/>
                <a:sym typeface="+mn-ea"/>
              </a:rPr>
              <a:t>:</a:t>
            </a:r>
            <a:endParaRPr lang="en-US" sz="2800" b="1" dirty="0">
              <a:solidFill>
                <a:srgbClr val="E0E4E6"/>
              </a:solidFill>
              <a:latin typeface="Spline Sans Bold" pitchFamily="34" charset="0"/>
              <a:ea typeface="Barlow" panose="00000800000000000000" pitchFamily="34" charset="-122"/>
              <a:cs typeface="Spline Sans Bold" pitchFamily="34" charset="0"/>
            </a:endParaRPr>
          </a:p>
          <a:p>
            <a:pPr marL="0" indent="0" algn="l">
              <a:lnSpc>
                <a:spcPts val="2600"/>
              </a:lnSpc>
              <a:buNone/>
            </a:pPr>
            <a:endParaRPr lang="en-US" altLang="en-US" sz="2800" b="1" dirty="0">
              <a:solidFill>
                <a:srgbClr val="E0E4E6"/>
              </a:solidFill>
              <a:latin typeface="Spline Sans Bold" pitchFamily="34" charset="0"/>
              <a:ea typeface="Barlow" panose="00000800000000000000" pitchFamily="34" charset="-122"/>
              <a:cs typeface="Spline Sans Bold" pitchFamily="34" charset="0"/>
              <a:sym typeface="+mn-ea"/>
            </a:endParaRPr>
          </a:p>
        </p:txBody>
      </p:sp>
      <p:sp>
        <p:nvSpPr>
          <p:cNvPr id="8" name="Text 4"/>
          <p:cNvSpPr/>
          <p:nvPr/>
        </p:nvSpPr>
        <p:spPr>
          <a:xfrm>
            <a:off x="7789545" y="1693545"/>
            <a:ext cx="6006465" cy="1186180"/>
          </a:xfrm>
          <a:prstGeom prst="rect">
            <a:avLst/>
          </a:prstGeom>
          <a:noFill/>
        </p:spPr>
        <p:txBody>
          <a:bodyPr wrap="square" lIns="0" tIns="0" rIns="0" bIns="0" rtlCol="0" anchor="t"/>
          <a:p>
            <a:pPr marL="0" indent="0" algn="l">
              <a:lnSpc>
                <a:spcPts val="3000"/>
              </a:lnSpc>
              <a:buNone/>
            </a:pPr>
            <a:r>
              <a:rPr lang="en-US" sz="2000" dirty="0">
                <a:solidFill>
                  <a:srgbClr val="E0E4E6"/>
                </a:solidFill>
                <a:latin typeface="Calibri" panose="020F0502020204030204" charset="0"/>
                <a:ea typeface="Barlow" panose="00000800000000000000" pitchFamily="34" charset="-122"/>
                <a:cs typeface="Calibri" panose="020F0502020204030204" charset="0"/>
              </a:rPr>
              <a:t>This bar chart displays COVID-19 testing data for each state, showing the number of Negative, Positive, and Total Samples Tested. It provides a clear comparison of test outcomes, helping to understand the testing distribution and positive case trends across states.</a:t>
            </a:r>
            <a:endParaRPr lang="en-US" sz="2000" dirty="0">
              <a:solidFill>
                <a:srgbClr val="E0E4E6"/>
              </a:solidFill>
              <a:latin typeface="Calibri" panose="020F0502020204030204" charset="0"/>
              <a:ea typeface="Barlow" panose="00000800000000000000" pitchFamily="34" charset="-122"/>
              <a:cs typeface="Calibri" panose="020F0502020204030204" charset="0"/>
            </a:endParaRPr>
          </a:p>
        </p:txBody>
      </p:sp>
      <p:sp>
        <p:nvSpPr>
          <p:cNvPr id="7" name="Text Box 6"/>
          <p:cNvSpPr txBox="1"/>
          <p:nvPr/>
        </p:nvSpPr>
        <p:spPr>
          <a:xfrm>
            <a:off x="7637145" y="4736465"/>
            <a:ext cx="6082665" cy="424815"/>
          </a:xfrm>
          <a:prstGeom prst="rect">
            <a:avLst/>
          </a:prstGeom>
          <a:noFill/>
        </p:spPr>
        <p:txBody>
          <a:bodyPr wrap="square" rtlCol="0" anchor="t">
            <a:spAutoFit/>
          </a:bodyPr>
          <a:p>
            <a:pPr marL="0" indent="0" algn="l">
              <a:lnSpc>
                <a:spcPts val="2600"/>
              </a:lnSpc>
              <a:buNone/>
            </a:pPr>
            <a:r>
              <a:rPr sz="2800" b="1" dirty="0">
                <a:solidFill>
                  <a:srgbClr val="E0E4E6"/>
                </a:solidFill>
                <a:latin typeface="Spline Sans Bold" pitchFamily="34" charset="0"/>
                <a:ea typeface="Barlow" panose="00000800000000000000" pitchFamily="34" charset="-122"/>
                <a:cs typeface="Spline Sans Bold" pitchFamily="34" charset="0"/>
                <a:sym typeface="+mn-ea"/>
              </a:rPr>
              <a:t>ICMR Testing Labs in Each State </a:t>
            </a:r>
            <a:endParaRPr sz="2800" b="1" dirty="0">
              <a:solidFill>
                <a:srgbClr val="E0E4E6"/>
              </a:solidFill>
              <a:latin typeface="Spline Sans Bold" pitchFamily="34" charset="0"/>
              <a:ea typeface="Barlow" panose="00000800000000000000" pitchFamily="34" charset="-122"/>
              <a:cs typeface="Spline Sans Bold" pitchFamily="34" charset="0"/>
              <a:sym typeface="+mn-ea"/>
            </a:endParaRPr>
          </a:p>
        </p:txBody>
      </p:sp>
      <p:sp>
        <p:nvSpPr>
          <p:cNvPr id="9" name="Text Box 8"/>
          <p:cNvSpPr txBox="1"/>
          <p:nvPr/>
        </p:nvSpPr>
        <p:spPr>
          <a:xfrm>
            <a:off x="7789545" y="5349240"/>
            <a:ext cx="6497320" cy="1630045"/>
          </a:xfrm>
          <a:prstGeom prst="rect">
            <a:avLst/>
          </a:prstGeom>
          <a:noFill/>
        </p:spPr>
        <p:txBody>
          <a:bodyPr wrap="square" rtlCol="0" anchor="t">
            <a:spAutoFit/>
          </a:bodyPr>
          <a:p>
            <a:pPr marL="0" indent="0" algn="l">
              <a:lnSpc>
                <a:spcPts val="3000"/>
              </a:lnSpc>
              <a:buNone/>
            </a:pPr>
            <a:r>
              <a:rPr lang="en-US" sz="2000" dirty="0">
                <a:solidFill>
                  <a:srgbClr val="E0E4E6"/>
                </a:solidFill>
                <a:latin typeface="Calibri" panose="020F0502020204030204" charset="0"/>
                <a:ea typeface="Barlow" panose="00000800000000000000" pitchFamily="34" charset="-122"/>
                <a:cs typeface="Calibri" panose="020F0502020204030204" charset="0"/>
                <a:sym typeface="+mn-ea"/>
              </a:rPr>
              <a:t>This chart shows the distribution of ICMR testing labs across different states. It highlights the number of labs available in each state, providing insights into the testing infrastructure and capacity for handling COVID-19 cases.</a:t>
            </a:r>
            <a:endParaRPr lang="en-US" sz="2000" dirty="0">
              <a:solidFill>
                <a:srgbClr val="E0E4E6"/>
              </a:solidFill>
              <a:latin typeface="Calibri" panose="020F0502020204030204" charset="0"/>
              <a:ea typeface="Barlow" panose="00000800000000000000" pitchFamily="34" charset="-122"/>
              <a:cs typeface="Calibri" panose="020F0502020204030204" charset="0"/>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727710" y="1149350"/>
            <a:ext cx="6221730" cy="3329305"/>
          </a:xfrm>
          <a:prstGeom prst="rect">
            <a:avLst/>
          </a:prstGeom>
        </p:spPr>
      </p:pic>
      <p:pic>
        <p:nvPicPr>
          <p:cNvPr id="5" name="Picture 4"/>
          <p:cNvPicPr>
            <a:picLocks noChangeAspect="1"/>
          </p:cNvPicPr>
          <p:nvPr/>
        </p:nvPicPr>
        <p:blipFill>
          <a:blip r:embed="rId2"/>
          <a:stretch>
            <a:fillRect/>
          </a:stretch>
        </p:blipFill>
        <p:spPr>
          <a:xfrm>
            <a:off x="694055" y="4575175"/>
            <a:ext cx="6255385" cy="3335020"/>
          </a:xfrm>
          <a:prstGeom prst="rect">
            <a:avLst/>
          </a:prstGeom>
        </p:spPr>
      </p:pic>
      <p:sp>
        <p:nvSpPr>
          <p:cNvPr id="6" name="Text Box 5"/>
          <p:cNvSpPr txBox="1"/>
          <p:nvPr/>
        </p:nvSpPr>
        <p:spPr>
          <a:xfrm>
            <a:off x="9397365" y="271145"/>
            <a:ext cx="6388735" cy="764540"/>
          </a:xfrm>
          <a:prstGeom prst="rect">
            <a:avLst/>
          </a:prstGeom>
          <a:noFill/>
        </p:spPr>
        <p:txBody>
          <a:bodyPr wrap="square" rtlCol="0" anchor="t">
            <a:spAutoFit/>
          </a:bodyPr>
          <a:p>
            <a:pPr marL="0" indent="0">
              <a:lnSpc>
                <a:spcPts val="5250"/>
              </a:lnSpc>
              <a:buNone/>
            </a:pPr>
            <a:r>
              <a:rPr lang="en-US" sz="4200" b="1" dirty="0">
                <a:solidFill>
                  <a:srgbClr val="F0FCFF"/>
                </a:solidFill>
                <a:latin typeface="Spline Sans Bold" pitchFamily="34" charset="0"/>
                <a:ea typeface="Spline Sans Bold" pitchFamily="34" charset="-122"/>
                <a:cs typeface="Spline Sans Bold" pitchFamily="34" charset="-120"/>
                <a:sym typeface="+mn-ea"/>
              </a:rPr>
              <a:t>Bar Chart</a:t>
            </a:r>
            <a:endParaRPr lang="en-US" altLang="en-US" sz="4200" b="1" dirty="0">
              <a:solidFill>
                <a:srgbClr val="F0FCFF"/>
              </a:solidFill>
              <a:latin typeface="Spline Sans Bold" pitchFamily="34" charset="0"/>
              <a:ea typeface="Spline Sans Bold" pitchFamily="34" charset="-122"/>
              <a:cs typeface="Spline Sans Bold" pitchFamily="34" charset="-120"/>
              <a:sym typeface="+mn-ea"/>
            </a:endParaRPr>
          </a:p>
        </p:txBody>
      </p:sp>
      <p:sp>
        <p:nvSpPr>
          <p:cNvPr id="7" name="Text Box 6"/>
          <p:cNvSpPr txBox="1"/>
          <p:nvPr/>
        </p:nvSpPr>
        <p:spPr>
          <a:xfrm>
            <a:off x="7738745" y="1231265"/>
            <a:ext cx="6082665" cy="424815"/>
          </a:xfrm>
          <a:prstGeom prst="rect">
            <a:avLst/>
          </a:prstGeom>
          <a:noFill/>
        </p:spPr>
        <p:txBody>
          <a:bodyPr wrap="square" rtlCol="0" anchor="t">
            <a:spAutoFit/>
          </a:bodyPr>
          <a:p>
            <a:pPr marL="0" indent="0" algn="l">
              <a:lnSpc>
                <a:spcPts val="2600"/>
              </a:lnSpc>
              <a:buNone/>
            </a:pPr>
            <a:r>
              <a:rPr sz="2800" b="1" dirty="0">
                <a:solidFill>
                  <a:srgbClr val="E0E4E6"/>
                </a:solidFill>
                <a:latin typeface="Spline Sans Bold" pitchFamily="34" charset="0"/>
                <a:ea typeface="Barlow" panose="00000800000000000000" pitchFamily="34" charset="-122"/>
                <a:cs typeface="Spline Sans Bold" pitchFamily="34" charset="0"/>
                <a:sym typeface="+mn-ea"/>
              </a:rPr>
              <a:t>Doses Administered by Vaccine</a:t>
            </a:r>
            <a:endParaRPr sz="2800" b="1" dirty="0">
              <a:solidFill>
                <a:srgbClr val="E0E4E6"/>
              </a:solidFill>
              <a:latin typeface="Spline Sans Bold" pitchFamily="34" charset="0"/>
              <a:ea typeface="Barlow" panose="00000800000000000000" pitchFamily="34" charset="-122"/>
              <a:cs typeface="Spline Sans Bold" pitchFamily="34" charset="0"/>
              <a:sym typeface="+mn-ea"/>
            </a:endParaRPr>
          </a:p>
        </p:txBody>
      </p:sp>
      <p:sp>
        <p:nvSpPr>
          <p:cNvPr id="8" name="Text Box 7"/>
          <p:cNvSpPr txBox="1"/>
          <p:nvPr/>
        </p:nvSpPr>
        <p:spPr>
          <a:xfrm>
            <a:off x="7637145" y="4736465"/>
            <a:ext cx="6915150" cy="424815"/>
          </a:xfrm>
          <a:prstGeom prst="rect">
            <a:avLst/>
          </a:prstGeom>
          <a:noFill/>
        </p:spPr>
        <p:txBody>
          <a:bodyPr wrap="square" rtlCol="0" anchor="t">
            <a:spAutoFit/>
          </a:bodyPr>
          <a:p>
            <a:pPr marL="0" indent="0" algn="l">
              <a:lnSpc>
                <a:spcPts val="2600"/>
              </a:lnSpc>
              <a:buNone/>
            </a:pPr>
            <a:r>
              <a:rPr sz="2800" b="1" dirty="0">
                <a:solidFill>
                  <a:srgbClr val="E0E4E6"/>
                </a:solidFill>
                <a:latin typeface="Spline Sans Bold" pitchFamily="34" charset="0"/>
                <a:ea typeface="Barlow" panose="00000800000000000000" pitchFamily="34" charset="-122"/>
                <a:cs typeface="Spline Sans Bold" pitchFamily="34" charset="0"/>
                <a:sym typeface="+mn-ea"/>
              </a:rPr>
              <a:t>First vs Second dose administrated</a:t>
            </a:r>
            <a:endParaRPr sz="2800" b="1" dirty="0">
              <a:solidFill>
                <a:srgbClr val="E0E4E6"/>
              </a:solidFill>
              <a:latin typeface="Spline Sans Bold" pitchFamily="34" charset="0"/>
              <a:ea typeface="Barlow" panose="00000800000000000000" pitchFamily="34" charset="-122"/>
              <a:cs typeface="Spline Sans Bold" pitchFamily="34" charset="0"/>
              <a:sym typeface="+mn-ea"/>
            </a:endParaRPr>
          </a:p>
        </p:txBody>
      </p:sp>
      <p:sp>
        <p:nvSpPr>
          <p:cNvPr id="9" name="Text Box 8"/>
          <p:cNvSpPr txBox="1"/>
          <p:nvPr/>
        </p:nvSpPr>
        <p:spPr>
          <a:xfrm>
            <a:off x="7789545" y="1739900"/>
            <a:ext cx="6497320" cy="2014855"/>
          </a:xfrm>
          <a:prstGeom prst="rect">
            <a:avLst/>
          </a:prstGeom>
          <a:noFill/>
        </p:spPr>
        <p:txBody>
          <a:bodyPr wrap="square" rtlCol="0" anchor="t">
            <a:spAutoFit/>
          </a:bodyPr>
          <a:p>
            <a:pPr marL="0" indent="0" algn="l">
              <a:lnSpc>
                <a:spcPts val="3000"/>
              </a:lnSpc>
              <a:buNone/>
            </a:pPr>
            <a:r>
              <a:rPr lang="en-US" sz="2000" dirty="0">
                <a:solidFill>
                  <a:srgbClr val="E0E4E6"/>
                </a:solidFill>
                <a:latin typeface="Calibri" panose="020F0502020204030204" charset="0"/>
                <a:ea typeface="Barlow" panose="00000800000000000000" pitchFamily="34" charset="-122"/>
                <a:cs typeface="Calibri" panose="020F0502020204030204" charset="0"/>
                <a:sym typeface="+mn-ea"/>
              </a:rPr>
              <a:t>This bar chart illustrates the total number of doses administered for three vaccines: Covishield, Covaxin, and Sputnik V. It provides a comparison of the vaccination efforts across these vaccines, highlighting their individual contributions to the overall immunization campaign.</a:t>
            </a:r>
            <a:endParaRPr lang="en-US" sz="2000" dirty="0">
              <a:solidFill>
                <a:srgbClr val="E0E4E6"/>
              </a:solidFill>
              <a:latin typeface="Calibri" panose="020F0502020204030204" charset="0"/>
              <a:ea typeface="Barlow" panose="00000800000000000000" pitchFamily="34" charset="-122"/>
              <a:cs typeface="Calibri" panose="020F0502020204030204" charset="0"/>
              <a:sym typeface="+mn-ea"/>
            </a:endParaRPr>
          </a:p>
        </p:txBody>
      </p:sp>
      <p:sp>
        <p:nvSpPr>
          <p:cNvPr id="10" name="Text Box 9"/>
          <p:cNvSpPr txBox="1"/>
          <p:nvPr/>
        </p:nvSpPr>
        <p:spPr>
          <a:xfrm>
            <a:off x="7846060" y="5161280"/>
            <a:ext cx="6497320" cy="2399665"/>
          </a:xfrm>
          <a:prstGeom prst="rect">
            <a:avLst/>
          </a:prstGeom>
          <a:noFill/>
        </p:spPr>
        <p:txBody>
          <a:bodyPr wrap="square" rtlCol="0" anchor="t">
            <a:spAutoFit/>
          </a:bodyPr>
          <a:p>
            <a:pPr marL="0" indent="0" algn="l">
              <a:lnSpc>
                <a:spcPts val="3000"/>
              </a:lnSpc>
              <a:buNone/>
            </a:pPr>
            <a:r>
              <a:rPr lang="en-US" sz="2000" dirty="0">
                <a:solidFill>
                  <a:srgbClr val="E0E4E6"/>
                </a:solidFill>
                <a:latin typeface="Calibri" panose="020F0502020204030204" charset="0"/>
                <a:ea typeface="Barlow" panose="00000800000000000000" pitchFamily="34" charset="-122"/>
                <a:cs typeface="Calibri" panose="020F0502020204030204" charset="0"/>
                <a:sym typeface="+mn-ea"/>
              </a:rPr>
              <a:t>This bar chart compares the total number of first and second doses administered during the COVID-19 vaccination campaign. It visually represents the progress in both initial vaccinations and follow-up doses, showing the overall vaccination coverage and completion rates across the population.</a:t>
            </a:r>
            <a:endParaRPr lang="en-US" sz="2000" dirty="0">
              <a:solidFill>
                <a:srgbClr val="E0E4E6"/>
              </a:solidFill>
              <a:latin typeface="Calibri" panose="020F0502020204030204" charset="0"/>
              <a:ea typeface="Barlow" panose="00000800000000000000" pitchFamily="34" charset="-122"/>
              <a:cs typeface="Calibri" panose="020F0502020204030204" charset="0"/>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30314"/>
          </a:xfrm>
          <a:prstGeom prst="rect">
            <a:avLst/>
          </a:prstGeom>
        </p:spPr>
      </p:pic>
      <p:sp>
        <p:nvSpPr>
          <p:cNvPr id="3" name="Text 0"/>
          <p:cNvSpPr/>
          <p:nvPr/>
        </p:nvSpPr>
        <p:spPr>
          <a:xfrm>
            <a:off x="771406" y="606028"/>
            <a:ext cx="7601188" cy="1224439"/>
          </a:xfrm>
          <a:prstGeom prst="rect">
            <a:avLst/>
          </a:prstGeom>
          <a:noFill/>
        </p:spPr>
        <p:txBody>
          <a:bodyPr wrap="square" lIns="0" tIns="0" rIns="0" bIns="0" rtlCol="0" anchor="t"/>
          <a:lstStyle/>
          <a:p>
            <a:pPr marL="0" indent="0">
              <a:lnSpc>
                <a:spcPts val="4800"/>
              </a:lnSpc>
              <a:buNone/>
            </a:pPr>
            <a:r>
              <a:rPr lang="en-US" sz="3850" b="1" dirty="0">
                <a:solidFill>
                  <a:srgbClr val="F0FCFF"/>
                </a:solidFill>
                <a:latin typeface="Spline Sans Bold" pitchFamily="34" charset="0"/>
                <a:ea typeface="Spline Sans Bold" pitchFamily="34" charset="-122"/>
                <a:cs typeface="Spline Sans Bold" pitchFamily="34" charset="-120"/>
              </a:rPr>
              <a:t>Final Dashboard and User Interaction Features</a:t>
            </a:r>
            <a:endParaRPr lang="en-US" sz="3850" dirty="0"/>
          </a:p>
        </p:txBody>
      </p:sp>
      <p:pic>
        <p:nvPicPr>
          <p:cNvPr id="4" name="Image 1" descr="preencoded.png"/>
          <p:cNvPicPr>
            <a:picLocks noChangeAspect="1"/>
          </p:cNvPicPr>
          <p:nvPr/>
        </p:nvPicPr>
        <p:blipFill>
          <a:blip r:embed="rId2"/>
          <a:stretch>
            <a:fillRect/>
          </a:stretch>
        </p:blipFill>
        <p:spPr>
          <a:xfrm>
            <a:off x="771406" y="2160984"/>
            <a:ext cx="1102043" cy="1936671"/>
          </a:xfrm>
          <a:prstGeom prst="rect">
            <a:avLst/>
          </a:prstGeom>
        </p:spPr>
      </p:pic>
      <p:sp>
        <p:nvSpPr>
          <p:cNvPr id="5" name="Text 1"/>
          <p:cNvSpPr/>
          <p:nvPr/>
        </p:nvSpPr>
        <p:spPr>
          <a:xfrm>
            <a:off x="2203966" y="2381369"/>
            <a:ext cx="2448997" cy="306110"/>
          </a:xfrm>
          <a:prstGeom prst="rect">
            <a:avLst/>
          </a:prstGeom>
          <a:noFill/>
        </p:spPr>
        <p:txBody>
          <a:bodyPr wrap="none" lIns="0" tIns="0" rIns="0" bIns="0" rtlCol="0" anchor="t"/>
          <a:lstStyle/>
          <a:p>
            <a:pPr marL="0" indent="0" algn="l">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Interactive Filters</a:t>
            </a:r>
            <a:endParaRPr lang="en-US" sz="1900" dirty="0"/>
          </a:p>
        </p:txBody>
      </p:sp>
      <p:sp>
        <p:nvSpPr>
          <p:cNvPr id="6" name="Text 2"/>
          <p:cNvSpPr/>
          <p:nvPr/>
        </p:nvSpPr>
        <p:spPr>
          <a:xfrm>
            <a:off x="2203966" y="2819638"/>
            <a:ext cx="6168628" cy="1057632"/>
          </a:xfrm>
          <a:prstGeom prst="rect">
            <a:avLst/>
          </a:prstGeom>
          <a:noFill/>
        </p:spPr>
        <p:txBody>
          <a:bodyPr wrap="square" lIns="0" tIns="0" rIns="0" bIns="0" rtlCol="0" anchor="t"/>
          <a:lstStyle/>
          <a:p>
            <a:pPr marL="0" indent="0" algn="l">
              <a:lnSpc>
                <a:spcPts val="2750"/>
              </a:lnSpc>
              <a:buNone/>
            </a:pPr>
            <a:r>
              <a:rPr lang="en-US" sz="1700" dirty="0">
                <a:solidFill>
                  <a:srgbClr val="E0E4E6"/>
                </a:solidFill>
                <a:latin typeface="Barlow" panose="00000800000000000000" pitchFamily="34" charset="0"/>
                <a:ea typeface="Barlow" panose="00000800000000000000" pitchFamily="34" charset="-122"/>
                <a:cs typeface="Barlow" panose="00000800000000000000" pitchFamily="34" charset="-120"/>
              </a:rPr>
              <a:t>The dashboard allows users to filter data by country, region, date range, and other parameters, enabling customized analysis and exploration of specific trends.</a:t>
            </a:r>
            <a:endParaRPr lang="en-US" sz="1700" dirty="0"/>
          </a:p>
        </p:txBody>
      </p:sp>
      <p:pic>
        <p:nvPicPr>
          <p:cNvPr id="7" name="Image 2" descr="preencoded.png"/>
          <p:cNvPicPr>
            <a:picLocks noChangeAspect="1"/>
          </p:cNvPicPr>
          <p:nvPr/>
        </p:nvPicPr>
        <p:blipFill>
          <a:blip r:embed="rId3"/>
          <a:stretch>
            <a:fillRect/>
          </a:stretch>
        </p:blipFill>
        <p:spPr>
          <a:xfrm>
            <a:off x="771406" y="4097655"/>
            <a:ext cx="1102043" cy="1763316"/>
          </a:xfrm>
          <a:prstGeom prst="rect">
            <a:avLst/>
          </a:prstGeom>
        </p:spPr>
      </p:pic>
      <p:sp>
        <p:nvSpPr>
          <p:cNvPr id="8" name="Text 3"/>
          <p:cNvSpPr/>
          <p:nvPr/>
        </p:nvSpPr>
        <p:spPr>
          <a:xfrm>
            <a:off x="2203966" y="4318040"/>
            <a:ext cx="2448997" cy="306110"/>
          </a:xfrm>
          <a:prstGeom prst="rect">
            <a:avLst/>
          </a:prstGeom>
          <a:noFill/>
        </p:spPr>
        <p:txBody>
          <a:bodyPr wrap="none" lIns="0" tIns="0" rIns="0" bIns="0" rtlCol="0" anchor="t"/>
          <a:lstStyle/>
          <a:p>
            <a:pPr marL="0" indent="0" algn="l">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Data Drill-Down</a:t>
            </a:r>
            <a:endParaRPr lang="en-US" sz="1900" dirty="0"/>
          </a:p>
        </p:txBody>
      </p:sp>
      <p:sp>
        <p:nvSpPr>
          <p:cNvPr id="9" name="Text 4"/>
          <p:cNvSpPr/>
          <p:nvPr/>
        </p:nvSpPr>
        <p:spPr>
          <a:xfrm>
            <a:off x="2203966" y="4756309"/>
            <a:ext cx="6168628" cy="705088"/>
          </a:xfrm>
          <a:prstGeom prst="rect">
            <a:avLst/>
          </a:prstGeom>
          <a:noFill/>
        </p:spPr>
        <p:txBody>
          <a:bodyPr wrap="square" lIns="0" tIns="0" rIns="0" bIns="0" rtlCol="0" anchor="t"/>
          <a:lstStyle/>
          <a:p>
            <a:pPr marL="0" indent="0" algn="l">
              <a:lnSpc>
                <a:spcPts val="2750"/>
              </a:lnSpc>
              <a:buNone/>
            </a:pPr>
            <a:r>
              <a:rPr lang="en-US" sz="1700" dirty="0">
                <a:solidFill>
                  <a:srgbClr val="E0E4E6"/>
                </a:solidFill>
                <a:latin typeface="Barlow" panose="00000800000000000000" pitchFamily="34" charset="0"/>
                <a:ea typeface="Barlow" panose="00000800000000000000" pitchFamily="34" charset="-122"/>
                <a:cs typeface="Barlow" panose="00000800000000000000" pitchFamily="34" charset="-120"/>
              </a:rPr>
              <a:t>Users can drill down into specific regions or data points to gain a more granular understanding of the pandemic's local impact.</a:t>
            </a:r>
            <a:endParaRPr lang="en-US" sz="1700" dirty="0"/>
          </a:p>
        </p:txBody>
      </p:sp>
      <p:pic>
        <p:nvPicPr>
          <p:cNvPr id="10" name="Image 3" descr="preencoded.png"/>
          <p:cNvPicPr>
            <a:picLocks noChangeAspect="1"/>
          </p:cNvPicPr>
          <p:nvPr/>
        </p:nvPicPr>
        <p:blipFill>
          <a:blip r:embed="rId4"/>
          <a:stretch>
            <a:fillRect/>
          </a:stretch>
        </p:blipFill>
        <p:spPr>
          <a:xfrm>
            <a:off x="771406" y="5860971"/>
            <a:ext cx="1102043" cy="1763316"/>
          </a:xfrm>
          <a:prstGeom prst="rect">
            <a:avLst/>
          </a:prstGeom>
        </p:spPr>
      </p:pic>
      <p:sp>
        <p:nvSpPr>
          <p:cNvPr id="11" name="Text 5"/>
          <p:cNvSpPr/>
          <p:nvPr/>
        </p:nvSpPr>
        <p:spPr>
          <a:xfrm>
            <a:off x="2203966" y="6081355"/>
            <a:ext cx="2448997" cy="306110"/>
          </a:xfrm>
          <a:prstGeom prst="rect">
            <a:avLst/>
          </a:prstGeom>
          <a:noFill/>
        </p:spPr>
        <p:txBody>
          <a:bodyPr wrap="none" lIns="0" tIns="0" rIns="0" bIns="0" rtlCol="0" anchor="t"/>
          <a:lstStyle/>
          <a:p>
            <a:pPr marL="0" indent="0" algn="l">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Data Export Options</a:t>
            </a:r>
            <a:endParaRPr lang="en-US" sz="1900" dirty="0"/>
          </a:p>
        </p:txBody>
      </p:sp>
      <p:sp>
        <p:nvSpPr>
          <p:cNvPr id="12" name="Text 6"/>
          <p:cNvSpPr/>
          <p:nvPr/>
        </p:nvSpPr>
        <p:spPr>
          <a:xfrm>
            <a:off x="2203966" y="6519624"/>
            <a:ext cx="6168628" cy="705088"/>
          </a:xfrm>
          <a:prstGeom prst="rect">
            <a:avLst/>
          </a:prstGeom>
          <a:noFill/>
        </p:spPr>
        <p:txBody>
          <a:bodyPr wrap="square" lIns="0" tIns="0" rIns="0" bIns="0" rtlCol="0" anchor="t"/>
          <a:lstStyle/>
          <a:p>
            <a:pPr marL="0" indent="0" algn="l">
              <a:lnSpc>
                <a:spcPts val="2750"/>
              </a:lnSpc>
              <a:buNone/>
            </a:pPr>
            <a:r>
              <a:rPr lang="en-US" sz="1700" dirty="0">
                <a:solidFill>
                  <a:srgbClr val="E0E4E6"/>
                </a:solidFill>
                <a:latin typeface="Barlow" panose="00000800000000000000" pitchFamily="34" charset="0"/>
                <a:ea typeface="Barlow" panose="00000800000000000000" pitchFamily="34" charset="-122"/>
                <a:cs typeface="Barlow" panose="00000800000000000000" pitchFamily="34" charset="-120"/>
              </a:rPr>
              <a:t>Users can export data in various formats for further analysis, enabling in-depth research and collaboration.</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33425" y="142240"/>
            <a:ext cx="12891135" cy="2233930"/>
          </a:xfrm>
          <a:prstGeom prst="rect">
            <a:avLst/>
          </a:prstGeom>
          <a:noFill/>
        </p:spPr>
        <p:txBody>
          <a:bodyPr wrap="square" lIns="0" tIns="0" rIns="0" bIns="0" rtlCol="0" anchor="t"/>
          <a:lstStyle/>
          <a:p>
            <a:pPr marL="0" indent="0" algn="ctr">
              <a:lnSpc>
                <a:spcPts val="7450"/>
              </a:lnSpc>
              <a:buNone/>
            </a:pPr>
            <a:r>
              <a:rPr lang="en-IN" altLang="en-US" sz="4400" b="1" dirty="0">
                <a:solidFill>
                  <a:srgbClr val="F0FCFF"/>
                </a:solidFill>
                <a:ea typeface="Spline Sans Bold" pitchFamily="34" charset="-122"/>
                <a:cs typeface="+mn-lt"/>
              </a:rPr>
              <a:t> </a:t>
            </a:r>
            <a:r>
              <a:rPr lang="en-US" sz="4400" b="1" dirty="0">
                <a:solidFill>
                  <a:srgbClr val="F0FCFF"/>
                </a:solidFill>
                <a:ea typeface="Spline Sans Bold" pitchFamily="34" charset="-122"/>
                <a:cs typeface="+mn-lt"/>
              </a:rPr>
              <a:t>COVID-19 Dashboard: Tableau Visualization</a:t>
            </a:r>
            <a:endParaRPr lang="en-US" sz="4400" b="1" dirty="0">
              <a:solidFill>
                <a:srgbClr val="F0FCFF"/>
              </a:solidFill>
              <a:ea typeface="Spline Sans Bold" pitchFamily="34" charset="-122"/>
              <a:cs typeface="+mn-lt"/>
            </a:endParaRPr>
          </a:p>
        </p:txBody>
      </p:sp>
      <p:sp>
        <p:nvSpPr>
          <p:cNvPr id="4" name="Text 1"/>
          <p:cNvSpPr/>
          <p:nvPr/>
        </p:nvSpPr>
        <p:spPr>
          <a:xfrm>
            <a:off x="635000" y="1276985"/>
            <a:ext cx="13359130" cy="1580515"/>
          </a:xfrm>
          <a:prstGeom prst="rect">
            <a:avLst/>
          </a:prstGeom>
          <a:noFill/>
        </p:spPr>
        <p:txBody>
          <a:bodyPr wrap="square" lIns="0" tIns="0" rIns="0" bIns="0" rtlCol="0" anchor="t"/>
          <a:lstStyle/>
          <a:p>
            <a:pPr marL="0" indent="0">
              <a:lnSpc>
                <a:spcPts val="3100"/>
              </a:lnSpc>
              <a:buNone/>
            </a:pPr>
            <a:r>
              <a:rPr lang="en-US" sz="1900" dirty="0">
                <a:solidFill>
                  <a:srgbClr val="E0E4E6"/>
                </a:solidFill>
                <a:latin typeface="Barlow" panose="00000800000000000000" pitchFamily="34" charset="0"/>
                <a:ea typeface="Barlow" panose="00000800000000000000" pitchFamily="34" charset="-122"/>
                <a:cs typeface="Barlow" panose="00000800000000000000" pitchFamily="34" charset="-120"/>
              </a:rPr>
              <a:t>Welcome to the presentation about the COVID-19 Dashboard, a comprehensive visualization tool built using Tableau. This dashboard provides insightful data analysis on global COVID-19 trends and helps to understand the evolving situation.</a:t>
            </a:r>
            <a:endParaRPr lang="en-US" sz="1900" dirty="0"/>
          </a:p>
        </p:txBody>
      </p:sp>
      <p:sp>
        <p:nvSpPr>
          <p:cNvPr id="9" name="Text 3"/>
          <p:cNvSpPr/>
          <p:nvPr/>
        </p:nvSpPr>
        <p:spPr>
          <a:xfrm>
            <a:off x="1382395" y="7518400"/>
            <a:ext cx="2776220" cy="431800"/>
          </a:xfrm>
          <a:prstGeom prst="rect">
            <a:avLst/>
          </a:prstGeom>
          <a:noFill/>
        </p:spPr>
        <p:txBody>
          <a:bodyPr wrap="none" lIns="0" tIns="0" rIns="0" bIns="0" rtlCol="0" anchor="t"/>
          <a:lstStyle/>
          <a:p>
            <a:pPr marL="0" indent="0" algn="l">
              <a:lnSpc>
                <a:spcPts val="3400"/>
              </a:lnSpc>
              <a:buNone/>
            </a:pPr>
            <a:r>
              <a:rPr lang="en-US" sz="2400" b="1" dirty="0">
                <a:solidFill>
                  <a:srgbClr val="E0E4E6"/>
                </a:solidFill>
                <a:latin typeface="Barlow Bold" pitchFamily="34" charset="0"/>
                <a:ea typeface="Barlow Bold" pitchFamily="34" charset="-122"/>
                <a:cs typeface="Barlow Bold" pitchFamily="34" charset="-120"/>
              </a:rPr>
              <a:t>     </a:t>
            </a:r>
            <a:endParaRPr lang="en-US" sz="2400" dirty="0"/>
          </a:p>
        </p:txBody>
      </p:sp>
      <p:pic>
        <p:nvPicPr>
          <p:cNvPr id="20" name="Picture 19" descr="Screenshot 2024-10-22 092545"/>
          <p:cNvPicPr>
            <a:picLocks noChangeAspect="1"/>
          </p:cNvPicPr>
          <p:nvPr/>
        </p:nvPicPr>
        <p:blipFill>
          <a:blip r:embed="rId1"/>
          <a:stretch>
            <a:fillRect/>
          </a:stretch>
        </p:blipFill>
        <p:spPr>
          <a:xfrm>
            <a:off x="3004820" y="2470785"/>
            <a:ext cx="8620125" cy="49530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200150" y="-633095"/>
            <a:ext cx="17030700" cy="94964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786170"/>
            <a:ext cx="7415927" cy="1371600"/>
          </a:xfrm>
          <a:prstGeom prst="rect">
            <a:avLst/>
          </a:prstGeom>
          <a:noFill/>
        </p:spPr>
        <p:txBody>
          <a:bodyPr wrap="square" lIns="0" tIns="0" rIns="0" bIns="0" rtlCol="0" anchor="t"/>
          <a:lstStyle/>
          <a:p>
            <a:pPr marL="0" indent="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Use Cases and Real-Time Data</a:t>
            </a:r>
            <a:endParaRPr lang="en-US" sz="4300" dirty="0"/>
          </a:p>
        </p:txBody>
      </p:sp>
      <p:sp>
        <p:nvSpPr>
          <p:cNvPr id="4" name="Shape 1"/>
          <p:cNvSpPr/>
          <p:nvPr/>
        </p:nvSpPr>
        <p:spPr>
          <a:xfrm>
            <a:off x="864037" y="2528054"/>
            <a:ext cx="7415927" cy="4915376"/>
          </a:xfrm>
          <a:prstGeom prst="roundRect">
            <a:avLst>
              <a:gd name="adj" fmla="val 7534"/>
            </a:avLst>
          </a:prstGeom>
          <a:noFill/>
          <a:ln w="15240">
            <a:solidFill>
              <a:srgbClr val="FFFFFF">
                <a:alpha val="24000"/>
              </a:srgbClr>
            </a:solidFill>
            <a:prstDash val="solid"/>
          </a:ln>
        </p:spPr>
      </p:sp>
      <p:sp>
        <p:nvSpPr>
          <p:cNvPr id="5" name="Shape 2"/>
          <p:cNvSpPr/>
          <p:nvPr/>
        </p:nvSpPr>
        <p:spPr>
          <a:xfrm>
            <a:off x="879277" y="2543294"/>
            <a:ext cx="7385447" cy="1496616"/>
          </a:xfrm>
          <a:prstGeom prst="rect">
            <a:avLst/>
          </a:prstGeom>
          <a:solidFill>
            <a:srgbClr val="FFFFFF">
              <a:alpha val="4000"/>
            </a:srgbClr>
          </a:solidFill>
        </p:spPr>
      </p:sp>
      <p:sp>
        <p:nvSpPr>
          <p:cNvPr id="6" name="Text 3"/>
          <p:cNvSpPr/>
          <p:nvPr/>
        </p:nvSpPr>
        <p:spPr>
          <a:xfrm>
            <a:off x="1126093" y="2699028"/>
            <a:ext cx="3195280" cy="395049"/>
          </a:xfrm>
          <a:prstGeom prst="rect">
            <a:avLst/>
          </a:prstGeom>
          <a:noFill/>
        </p:spPr>
        <p:txBody>
          <a:bodyPr wrap="none" lIns="0" tIns="0" rIns="0" bIns="0" rtlCol="0" anchor="t"/>
          <a:lstStyle/>
          <a:p>
            <a:pPr marL="0" indent="0">
              <a:lnSpc>
                <a:spcPts val="3100"/>
              </a:lnSpc>
              <a:buNone/>
            </a:pPr>
            <a:r>
              <a:rPr lang="en-US" sz="1900" dirty="0">
                <a:solidFill>
                  <a:srgbClr val="E0E4E6"/>
                </a:solidFill>
                <a:latin typeface="Barlow" panose="00000800000000000000" pitchFamily="34" charset="0"/>
                <a:ea typeface="Barlow" panose="00000800000000000000" pitchFamily="34" charset="-122"/>
                <a:cs typeface="Barlow" panose="00000800000000000000" pitchFamily="34" charset="-120"/>
              </a:rPr>
              <a:t>Public Health Officials</a:t>
            </a:r>
            <a:endParaRPr lang="en-US" sz="1900" dirty="0"/>
          </a:p>
        </p:txBody>
      </p:sp>
      <p:sp>
        <p:nvSpPr>
          <p:cNvPr id="7" name="Text 4"/>
          <p:cNvSpPr/>
          <p:nvPr/>
        </p:nvSpPr>
        <p:spPr>
          <a:xfrm>
            <a:off x="4822627" y="2699028"/>
            <a:ext cx="3195280" cy="1185148"/>
          </a:xfrm>
          <a:prstGeom prst="rect">
            <a:avLst/>
          </a:prstGeom>
          <a:noFill/>
        </p:spPr>
        <p:txBody>
          <a:bodyPr wrap="square" lIns="0" tIns="0" rIns="0" bIns="0" rtlCol="0" anchor="t"/>
          <a:lstStyle/>
          <a:p>
            <a:pPr marL="0" indent="0">
              <a:lnSpc>
                <a:spcPts val="3100"/>
              </a:lnSpc>
              <a:buNone/>
            </a:pPr>
            <a:r>
              <a:rPr lang="en-US" sz="1900" dirty="0">
                <a:solidFill>
                  <a:srgbClr val="E0E4E6"/>
                </a:solidFill>
                <a:latin typeface="Barlow" panose="00000800000000000000" pitchFamily="34" charset="0"/>
                <a:ea typeface="Barlow" panose="00000800000000000000" pitchFamily="34" charset="-122"/>
                <a:cs typeface="Barlow" panose="00000800000000000000" pitchFamily="34" charset="-120"/>
              </a:rPr>
              <a:t>Track case trends, identify hotspots, and allocate resources effectively.</a:t>
            </a:r>
            <a:endParaRPr lang="en-US" sz="1900" dirty="0"/>
          </a:p>
        </p:txBody>
      </p:sp>
      <p:sp>
        <p:nvSpPr>
          <p:cNvPr id="8" name="Shape 5"/>
          <p:cNvSpPr/>
          <p:nvPr/>
        </p:nvSpPr>
        <p:spPr>
          <a:xfrm>
            <a:off x="879277" y="4039910"/>
            <a:ext cx="7385447" cy="1496616"/>
          </a:xfrm>
          <a:prstGeom prst="rect">
            <a:avLst/>
          </a:prstGeom>
          <a:solidFill>
            <a:srgbClr val="000000">
              <a:alpha val="4000"/>
            </a:srgbClr>
          </a:solidFill>
        </p:spPr>
      </p:sp>
      <p:sp>
        <p:nvSpPr>
          <p:cNvPr id="9" name="Text 6"/>
          <p:cNvSpPr/>
          <p:nvPr/>
        </p:nvSpPr>
        <p:spPr>
          <a:xfrm>
            <a:off x="1126093" y="4195643"/>
            <a:ext cx="3195280" cy="395049"/>
          </a:xfrm>
          <a:prstGeom prst="rect">
            <a:avLst/>
          </a:prstGeom>
          <a:noFill/>
        </p:spPr>
        <p:txBody>
          <a:bodyPr wrap="none" lIns="0" tIns="0" rIns="0" bIns="0" rtlCol="0" anchor="t"/>
          <a:lstStyle/>
          <a:p>
            <a:pPr marL="0" indent="0">
              <a:lnSpc>
                <a:spcPts val="3100"/>
              </a:lnSpc>
              <a:buNone/>
            </a:pPr>
            <a:r>
              <a:rPr lang="en-US" sz="1900" dirty="0">
                <a:solidFill>
                  <a:srgbClr val="E0E4E6"/>
                </a:solidFill>
                <a:latin typeface="Barlow" panose="00000800000000000000" pitchFamily="34" charset="0"/>
                <a:ea typeface="Barlow" panose="00000800000000000000" pitchFamily="34" charset="-122"/>
                <a:cs typeface="Barlow" panose="00000800000000000000" pitchFamily="34" charset="-120"/>
              </a:rPr>
              <a:t>Researchers</a:t>
            </a:r>
            <a:endParaRPr lang="en-US" sz="1900" dirty="0"/>
          </a:p>
        </p:txBody>
      </p:sp>
      <p:sp>
        <p:nvSpPr>
          <p:cNvPr id="10" name="Text 7"/>
          <p:cNvSpPr/>
          <p:nvPr/>
        </p:nvSpPr>
        <p:spPr>
          <a:xfrm>
            <a:off x="4822627" y="4195643"/>
            <a:ext cx="3195280" cy="1185148"/>
          </a:xfrm>
          <a:prstGeom prst="rect">
            <a:avLst/>
          </a:prstGeom>
          <a:noFill/>
        </p:spPr>
        <p:txBody>
          <a:bodyPr wrap="square" lIns="0" tIns="0" rIns="0" bIns="0" rtlCol="0" anchor="t"/>
          <a:lstStyle/>
          <a:p>
            <a:pPr marL="0" indent="0">
              <a:lnSpc>
                <a:spcPts val="3100"/>
              </a:lnSpc>
              <a:buNone/>
            </a:pPr>
            <a:r>
              <a:rPr lang="en-US" sz="1900" dirty="0">
                <a:solidFill>
                  <a:srgbClr val="E0E4E6"/>
                </a:solidFill>
                <a:latin typeface="Barlow" panose="00000800000000000000" pitchFamily="34" charset="0"/>
                <a:ea typeface="Barlow" panose="00000800000000000000" pitchFamily="34" charset="-122"/>
                <a:cs typeface="Barlow" panose="00000800000000000000" pitchFamily="34" charset="-120"/>
              </a:rPr>
              <a:t>Analyze data to understand the virus's spread and impact on different populations.</a:t>
            </a:r>
            <a:endParaRPr lang="en-US" sz="1900" dirty="0"/>
          </a:p>
        </p:txBody>
      </p:sp>
      <p:sp>
        <p:nvSpPr>
          <p:cNvPr id="11" name="Shape 8"/>
          <p:cNvSpPr/>
          <p:nvPr/>
        </p:nvSpPr>
        <p:spPr>
          <a:xfrm>
            <a:off x="879277" y="5536525"/>
            <a:ext cx="7385447" cy="1891665"/>
          </a:xfrm>
          <a:prstGeom prst="rect">
            <a:avLst/>
          </a:prstGeom>
          <a:solidFill>
            <a:srgbClr val="FFFFFF">
              <a:alpha val="4000"/>
            </a:srgbClr>
          </a:solidFill>
        </p:spPr>
      </p:sp>
      <p:sp>
        <p:nvSpPr>
          <p:cNvPr id="12" name="Text 9"/>
          <p:cNvSpPr/>
          <p:nvPr/>
        </p:nvSpPr>
        <p:spPr>
          <a:xfrm>
            <a:off x="1126093" y="5692259"/>
            <a:ext cx="3195280" cy="395049"/>
          </a:xfrm>
          <a:prstGeom prst="rect">
            <a:avLst/>
          </a:prstGeom>
          <a:noFill/>
        </p:spPr>
        <p:txBody>
          <a:bodyPr wrap="none" lIns="0" tIns="0" rIns="0" bIns="0" rtlCol="0" anchor="t"/>
          <a:lstStyle/>
          <a:p>
            <a:pPr marL="0" indent="0">
              <a:lnSpc>
                <a:spcPts val="3100"/>
              </a:lnSpc>
              <a:buNone/>
            </a:pPr>
            <a:r>
              <a:rPr lang="en-US" sz="1900" dirty="0">
                <a:solidFill>
                  <a:srgbClr val="E0E4E6"/>
                </a:solidFill>
                <a:latin typeface="Barlow" panose="00000800000000000000" pitchFamily="34" charset="0"/>
                <a:ea typeface="Barlow" panose="00000800000000000000" pitchFamily="34" charset="-122"/>
                <a:cs typeface="Barlow" panose="00000800000000000000" pitchFamily="34" charset="-120"/>
              </a:rPr>
              <a:t>General Public</a:t>
            </a:r>
            <a:endParaRPr lang="en-US" sz="1900" dirty="0"/>
          </a:p>
        </p:txBody>
      </p:sp>
      <p:sp>
        <p:nvSpPr>
          <p:cNvPr id="13" name="Text 10"/>
          <p:cNvSpPr/>
          <p:nvPr/>
        </p:nvSpPr>
        <p:spPr>
          <a:xfrm>
            <a:off x="4822627" y="5692259"/>
            <a:ext cx="3195280" cy="1580198"/>
          </a:xfrm>
          <a:prstGeom prst="rect">
            <a:avLst/>
          </a:prstGeom>
          <a:noFill/>
        </p:spPr>
        <p:txBody>
          <a:bodyPr wrap="square" lIns="0" tIns="0" rIns="0" bIns="0" rtlCol="0" anchor="t"/>
          <a:lstStyle/>
          <a:p>
            <a:pPr marL="0" indent="0">
              <a:lnSpc>
                <a:spcPts val="3100"/>
              </a:lnSpc>
              <a:buNone/>
            </a:pPr>
            <a:r>
              <a:rPr lang="en-US" sz="1900" dirty="0">
                <a:solidFill>
                  <a:srgbClr val="E0E4E6"/>
                </a:solidFill>
                <a:latin typeface="Barlow" panose="00000800000000000000" pitchFamily="34" charset="0"/>
                <a:ea typeface="Barlow" panose="00000800000000000000" pitchFamily="34" charset="-122"/>
                <a:cs typeface="Barlow" panose="00000800000000000000" pitchFamily="34" charset="-120"/>
              </a:rPr>
              <a:t>Stay informed about the pandemic's progress and make informed decisions about their health and safety.</a:t>
            </a:r>
            <a:endParaRPr lang="en-US" sz="19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3086100"/>
          </a:xfrm>
          <a:prstGeom prst="rect">
            <a:avLst/>
          </a:prstGeom>
        </p:spPr>
      </p:pic>
      <p:sp>
        <p:nvSpPr>
          <p:cNvPr id="3" name="Text 0"/>
          <p:cNvSpPr/>
          <p:nvPr/>
        </p:nvSpPr>
        <p:spPr>
          <a:xfrm>
            <a:off x="864037" y="4339709"/>
            <a:ext cx="5486400" cy="685800"/>
          </a:xfrm>
          <a:prstGeom prst="rect">
            <a:avLst/>
          </a:prstGeom>
          <a:noFill/>
        </p:spPr>
        <p:txBody>
          <a:bodyPr wrap="none" lIns="0" tIns="0" rIns="0" bIns="0" rtlCol="0" anchor="t"/>
          <a:lstStyle/>
          <a:p>
            <a:pPr marL="0" indent="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Conclusion and Q&amp;A</a:t>
            </a:r>
            <a:endParaRPr lang="en-US" sz="4300" dirty="0"/>
          </a:p>
        </p:txBody>
      </p:sp>
      <p:sp>
        <p:nvSpPr>
          <p:cNvPr id="4" name="Text 1"/>
          <p:cNvSpPr/>
          <p:nvPr/>
        </p:nvSpPr>
        <p:spPr>
          <a:xfrm>
            <a:off x="864037" y="5395793"/>
            <a:ext cx="12902327" cy="1580198"/>
          </a:xfrm>
          <a:prstGeom prst="rect">
            <a:avLst/>
          </a:prstGeom>
          <a:noFill/>
        </p:spPr>
        <p:txBody>
          <a:bodyPr wrap="square" lIns="0" tIns="0" rIns="0" bIns="0" rtlCol="0" anchor="t"/>
          <a:lstStyle/>
          <a:p>
            <a:pPr marL="0" indent="0">
              <a:lnSpc>
                <a:spcPts val="3100"/>
              </a:lnSpc>
              <a:buNone/>
            </a:pPr>
            <a:r>
              <a:rPr lang="en-US" sz="1900" dirty="0">
                <a:solidFill>
                  <a:srgbClr val="E0E4E6"/>
                </a:solidFill>
                <a:latin typeface="Barlow" panose="00000800000000000000" pitchFamily="34" charset="0"/>
                <a:ea typeface="Barlow" panose="00000800000000000000" pitchFamily="34" charset="-122"/>
                <a:cs typeface="Barlow" panose="00000800000000000000" pitchFamily="34" charset="-120"/>
              </a:rPr>
              <a:t>The COVID-19 Dashboard provides a powerful tool for understanding the global pandemic. Its intuitive interface and comprehensive data visualizations enable users to gain insights into the spread, impact, and trends of the virus. We are continuously working to improve the dashboard and add new features to enhance its functionality. Thank you for your time, and we are happy to answer any questions you may have.</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2939058"/>
          </a:xfrm>
          <a:prstGeom prst="rect">
            <a:avLst/>
          </a:prstGeom>
        </p:spPr>
      </p:pic>
      <p:sp>
        <p:nvSpPr>
          <p:cNvPr id="3" name="Text 0"/>
          <p:cNvSpPr/>
          <p:nvPr/>
        </p:nvSpPr>
        <p:spPr>
          <a:xfrm>
            <a:off x="822960" y="3774877"/>
            <a:ext cx="8712398" cy="653177"/>
          </a:xfrm>
          <a:prstGeom prst="rect">
            <a:avLst/>
          </a:prstGeom>
          <a:noFill/>
        </p:spPr>
        <p:txBody>
          <a:bodyPr wrap="none" lIns="0" tIns="0" rIns="0" bIns="0" rtlCol="0" anchor="t"/>
          <a:lstStyle/>
          <a:p>
            <a:pPr marL="0" indent="0">
              <a:lnSpc>
                <a:spcPts val="5100"/>
              </a:lnSpc>
              <a:buNone/>
            </a:pPr>
            <a:r>
              <a:rPr lang="en-US" sz="4100" b="1" dirty="0">
                <a:solidFill>
                  <a:srgbClr val="F0FCFF"/>
                </a:solidFill>
                <a:latin typeface="Spline Sans Bold" pitchFamily="34" charset="0"/>
                <a:ea typeface="Spline Sans Bold" pitchFamily="34" charset="-122"/>
                <a:cs typeface="Spline Sans Bold" pitchFamily="34" charset="-120"/>
              </a:rPr>
              <a:t>Introduction and Project Objectives</a:t>
            </a:r>
            <a:endParaRPr lang="en-US" sz="4100" dirty="0"/>
          </a:p>
        </p:txBody>
      </p:sp>
      <p:sp>
        <p:nvSpPr>
          <p:cNvPr id="4" name="Shape 1"/>
          <p:cNvSpPr/>
          <p:nvPr/>
        </p:nvSpPr>
        <p:spPr>
          <a:xfrm>
            <a:off x="822960" y="5045154"/>
            <a:ext cx="528995" cy="528995"/>
          </a:xfrm>
          <a:prstGeom prst="roundRect">
            <a:avLst>
              <a:gd name="adj" fmla="val 66673"/>
            </a:avLst>
          </a:prstGeom>
          <a:solidFill>
            <a:srgbClr val="0A081B"/>
          </a:solidFill>
          <a:ln w="22860">
            <a:solidFill>
              <a:srgbClr val="16FFBB"/>
            </a:solidFill>
            <a:prstDash val="solid"/>
          </a:ln>
        </p:spPr>
      </p:sp>
      <p:sp>
        <p:nvSpPr>
          <p:cNvPr id="5" name="Text 2"/>
          <p:cNvSpPr/>
          <p:nvPr/>
        </p:nvSpPr>
        <p:spPr>
          <a:xfrm>
            <a:off x="1019651" y="5152906"/>
            <a:ext cx="135612" cy="313492"/>
          </a:xfrm>
          <a:prstGeom prst="rect">
            <a:avLst/>
          </a:prstGeom>
          <a:noFill/>
        </p:spPr>
        <p:txBody>
          <a:bodyPr wrap="none" lIns="0" tIns="0" rIns="0" bIns="0" rtlCol="0" anchor="t"/>
          <a:lstStyle/>
          <a:p>
            <a:pPr marL="0" indent="0" algn="ctr">
              <a:lnSpc>
                <a:spcPts val="2450"/>
              </a:lnSpc>
              <a:buNone/>
            </a:pPr>
            <a:r>
              <a:rPr lang="en-US" sz="2450" b="1" dirty="0">
                <a:solidFill>
                  <a:srgbClr val="E0E4E6"/>
                </a:solidFill>
                <a:latin typeface="Spline Sans Bold" pitchFamily="34" charset="0"/>
                <a:ea typeface="Spline Sans Bold" pitchFamily="34" charset="-122"/>
                <a:cs typeface="Spline Sans Bold" pitchFamily="34" charset="-120"/>
              </a:rPr>
              <a:t>1</a:t>
            </a:r>
            <a:endParaRPr lang="en-US" sz="2450" dirty="0"/>
          </a:p>
        </p:txBody>
      </p:sp>
      <p:sp>
        <p:nvSpPr>
          <p:cNvPr id="6" name="Text 3"/>
          <p:cNvSpPr/>
          <p:nvPr/>
        </p:nvSpPr>
        <p:spPr>
          <a:xfrm>
            <a:off x="1586984" y="5045154"/>
            <a:ext cx="2612469" cy="326469"/>
          </a:xfrm>
          <a:prstGeom prst="rect">
            <a:avLst/>
          </a:prstGeom>
          <a:noFill/>
        </p:spPr>
        <p:txBody>
          <a:bodyPr wrap="none" lIns="0" tIns="0" rIns="0" bIns="0" rtlCol="0" anchor="t"/>
          <a:lstStyle/>
          <a:p>
            <a:pPr marL="0" indent="0">
              <a:lnSpc>
                <a:spcPts val="2550"/>
              </a:lnSpc>
              <a:buNone/>
            </a:pPr>
            <a:r>
              <a:rPr lang="en-US" sz="2050" b="1" dirty="0">
                <a:solidFill>
                  <a:srgbClr val="E0E4E6"/>
                </a:solidFill>
                <a:latin typeface="Spline Sans Bold" pitchFamily="34" charset="0"/>
                <a:ea typeface="Spline Sans Bold" pitchFamily="34" charset="-122"/>
                <a:cs typeface="Spline Sans Bold" pitchFamily="34" charset="-120"/>
              </a:rPr>
              <a:t>Project Goal</a:t>
            </a:r>
            <a:endParaRPr lang="en-US" sz="2050" dirty="0"/>
          </a:p>
        </p:txBody>
      </p:sp>
      <p:sp>
        <p:nvSpPr>
          <p:cNvPr id="7" name="Text 4"/>
          <p:cNvSpPr/>
          <p:nvPr/>
        </p:nvSpPr>
        <p:spPr>
          <a:xfrm>
            <a:off x="1586984" y="5512594"/>
            <a:ext cx="3407450" cy="1881188"/>
          </a:xfrm>
          <a:prstGeom prst="rect">
            <a:avLst/>
          </a:prstGeom>
          <a:noFill/>
        </p:spPr>
        <p:txBody>
          <a:bodyPr wrap="square" lIns="0" tIns="0" rIns="0" bIns="0" rtlCol="0" anchor="t"/>
          <a:lstStyle/>
          <a:p>
            <a:pPr marL="0" indent="0">
              <a:lnSpc>
                <a:spcPts val="2950"/>
              </a:lnSpc>
              <a:buNone/>
            </a:pPr>
            <a:r>
              <a:rPr lang="en-US" sz="1850" dirty="0">
                <a:solidFill>
                  <a:srgbClr val="E0E4E6"/>
                </a:solidFill>
                <a:latin typeface="Barlow" panose="00000800000000000000" pitchFamily="34" charset="0"/>
                <a:ea typeface="Barlow" panose="00000800000000000000" pitchFamily="34" charset="-122"/>
                <a:cs typeface="Barlow" panose="00000800000000000000" pitchFamily="34" charset="-120"/>
              </a:rPr>
              <a:t>Develop a user-friendly dashboard to visualize real-time COVID-19 data, offering a clear and interactive understanding of the global pandemic.</a:t>
            </a:r>
            <a:endParaRPr lang="en-US" sz="1850" dirty="0"/>
          </a:p>
        </p:txBody>
      </p:sp>
      <p:sp>
        <p:nvSpPr>
          <p:cNvPr id="8" name="Shape 5"/>
          <p:cNvSpPr/>
          <p:nvPr/>
        </p:nvSpPr>
        <p:spPr>
          <a:xfrm>
            <a:off x="5229463" y="5045154"/>
            <a:ext cx="528995" cy="528995"/>
          </a:xfrm>
          <a:prstGeom prst="roundRect">
            <a:avLst>
              <a:gd name="adj" fmla="val 66673"/>
            </a:avLst>
          </a:prstGeom>
          <a:solidFill>
            <a:srgbClr val="0A081B"/>
          </a:solidFill>
          <a:ln w="22860">
            <a:solidFill>
              <a:srgbClr val="29DDDA"/>
            </a:solidFill>
            <a:prstDash val="solid"/>
          </a:ln>
        </p:spPr>
      </p:sp>
      <p:sp>
        <p:nvSpPr>
          <p:cNvPr id="9" name="Text 6"/>
          <p:cNvSpPr/>
          <p:nvPr/>
        </p:nvSpPr>
        <p:spPr>
          <a:xfrm>
            <a:off x="5406747" y="5152906"/>
            <a:ext cx="174308" cy="313492"/>
          </a:xfrm>
          <a:prstGeom prst="rect">
            <a:avLst/>
          </a:prstGeom>
          <a:noFill/>
        </p:spPr>
        <p:txBody>
          <a:bodyPr wrap="none" lIns="0" tIns="0" rIns="0" bIns="0" rtlCol="0" anchor="t"/>
          <a:lstStyle/>
          <a:p>
            <a:pPr marL="0" indent="0" algn="ctr">
              <a:lnSpc>
                <a:spcPts val="2450"/>
              </a:lnSpc>
              <a:buNone/>
            </a:pPr>
            <a:r>
              <a:rPr lang="en-US" sz="2450" b="1" dirty="0">
                <a:solidFill>
                  <a:srgbClr val="E0E4E6"/>
                </a:solidFill>
                <a:latin typeface="Spline Sans Bold" pitchFamily="34" charset="0"/>
                <a:ea typeface="Spline Sans Bold" pitchFamily="34" charset="-122"/>
                <a:cs typeface="Spline Sans Bold" pitchFamily="34" charset="-120"/>
              </a:rPr>
              <a:t>2</a:t>
            </a:r>
            <a:endParaRPr lang="en-US" sz="2450" dirty="0"/>
          </a:p>
        </p:txBody>
      </p:sp>
      <p:sp>
        <p:nvSpPr>
          <p:cNvPr id="10" name="Text 7"/>
          <p:cNvSpPr/>
          <p:nvPr/>
        </p:nvSpPr>
        <p:spPr>
          <a:xfrm>
            <a:off x="5993487" y="5045154"/>
            <a:ext cx="2612469" cy="326469"/>
          </a:xfrm>
          <a:prstGeom prst="rect">
            <a:avLst/>
          </a:prstGeom>
          <a:noFill/>
        </p:spPr>
        <p:txBody>
          <a:bodyPr wrap="none" lIns="0" tIns="0" rIns="0" bIns="0" rtlCol="0" anchor="t"/>
          <a:lstStyle/>
          <a:p>
            <a:pPr marL="0" indent="0">
              <a:lnSpc>
                <a:spcPts val="2550"/>
              </a:lnSpc>
              <a:buNone/>
            </a:pPr>
            <a:r>
              <a:rPr lang="en-US" sz="2050" b="1" dirty="0">
                <a:solidFill>
                  <a:srgbClr val="E0E4E6"/>
                </a:solidFill>
                <a:latin typeface="Spline Sans Bold" pitchFamily="34" charset="0"/>
                <a:ea typeface="Spline Sans Bold" pitchFamily="34" charset="-122"/>
                <a:cs typeface="Spline Sans Bold" pitchFamily="34" charset="-120"/>
              </a:rPr>
              <a:t>Target Audience</a:t>
            </a:r>
            <a:endParaRPr lang="en-US" sz="2050" dirty="0"/>
          </a:p>
        </p:txBody>
      </p:sp>
      <p:sp>
        <p:nvSpPr>
          <p:cNvPr id="11" name="Text 8"/>
          <p:cNvSpPr/>
          <p:nvPr/>
        </p:nvSpPr>
        <p:spPr>
          <a:xfrm>
            <a:off x="5993487" y="5512594"/>
            <a:ext cx="3407450" cy="1881188"/>
          </a:xfrm>
          <a:prstGeom prst="rect">
            <a:avLst/>
          </a:prstGeom>
          <a:noFill/>
        </p:spPr>
        <p:txBody>
          <a:bodyPr wrap="square" lIns="0" tIns="0" rIns="0" bIns="0" rtlCol="0" anchor="t"/>
          <a:lstStyle/>
          <a:p>
            <a:pPr marL="0" indent="0">
              <a:lnSpc>
                <a:spcPts val="2950"/>
              </a:lnSpc>
              <a:buNone/>
            </a:pPr>
            <a:r>
              <a:rPr lang="en-US" sz="1850" dirty="0">
                <a:solidFill>
                  <a:srgbClr val="E0E4E6"/>
                </a:solidFill>
                <a:latin typeface="Barlow" panose="00000800000000000000" pitchFamily="34" charset="0"/>
                <a:ea typeface="Barlow" panose="00000800000000000000" pitchFamily="34" charset="-122"/>
                <a:cs typeface="Barlow" panose="00000800000000000000" pitchFamily="34" charset="-120"/>
              </a:rPr>
              <a:t>Public health officials, researchers, and the general public seeking accurate and accessible information about the pandemic's progress.</a:t>
            </a:r>
            <a:endParaRPr lang="en-US" sz="1850" dirty="0"/>
          </a:p>
        </p:txBody>
      </p:sp>
      <p:sp>
        <p:nvSpPr>
          <p:cNvPr id="12" name="Shape 9"/>
          <p:cNvSpPr/>
          <p:nvPr/>
        </p:nvSpPr>
        <p:spPr>
          <a:xfrm>
            <a:off x="9635966" y="5045154"/>
            <a:ext cx="528995" cy="528995"/>
          </a:xfrm>
          <a:prstGeom prst="roundRect">
            <a:avLst>
              <a:gd name="adj" fmla="val 66673"/>
            </a:avLst>
          </a:prstGeom>
          <a:solidFill>
            <a:srgbClr val="0A081B"/>
          </a:solidFill>
          <a:ln w="22860">
            <a:solidFill>
              <a:srgbClr val="37A7E7"/>
            </a:solidFill>
            <a:prstDash val="solid"/>
          </a:ln>
        </p:spPr>
      </p:sp>
      <p:sp>
        <p:nvSpPr>
          <p:cNvPr id="13" name="Text 10"/>
          <p:cNvSpPr/>
          <p:nvPr/>
        </p:nvSpPr>
        <p:spPr>
          <a:xfrm>
            <a:off x="9808607" y="5152906"/>
            <a:ext cx="183594" cy="313492"/>
          </a:xfrm>
          <a:prstGeom prst="rect">
            <a:avLst/>
          </a:prstGeom>
          <a:noFill/>
        </p:spPr>
        <p:txBody>
          <a:bodyPr wrap="none" lIns="0" tIns="0" rIns="0" bIns="0" rtlCol="0" anchor="t"/>
          <a:lstStyle/>
          <a:p>
            <a:pPr marL="0" indent="0" algn="ctr">
              <a:lnSpc>
                <a:spcPts val="2450"/>
              </a:lnSpc>
              <a:buNone/>
            </a:pPr>
            <a:r>
              <a:rPr lang="en-US" sz="2450" b="1" dirty="0">
                <a:solidFill>
                  <a:srgbClr val="E0E4E6"/>
                </a:solidFill>
                <a:latin typeface="Spline Sans Bold" pitchFamily="34" charset="0"/>
                <a:ea typeface="Spline Sans Bold" pitchFamily="34" charset="-122"/>
                <a:cs typeface="Spline Sans Bold" pitchFamily="34" charset="-120"/>
              </a:rPr>
              <a:t>3</a:t>
            </a:r>
            <a:endParaRPr lang="en-US" sz="2450" dirty="0"/>
          </a:p>
        </p:txBody>
      </p:sp>
      <p:sp>
        <p:nvSpPr>
          <p:cNvPr id="14" name="Text 11"/>
          <p:cNvSpPr/>
          <p:nvPr/>
        </p:nvSpPr>
        <p:spPr>
          <a:xfrm>
            <a:off x="10399990" y="5045154"/>
            <a:ext cx="2612469" cy="326469"/>
          </a:xfrm>
          <a:prstGeom prst="rect">
            <a:avLst/>
          </a:prstGeom>
          <a:noFill/>
        </p:spPr>
        <p:txBody>
          <a:bodyPr wrap="none" lIns="0" tIns="0" rIns="0" bIns="0" rtlCol="0" anchor="t"/>
          <a:lstStyle/>
          <a:p>
            <a:pPr marL="0" indent="0">
              <a:lnSpc>
                <a:spcPts val="2550"/>
              </a:lnSpc>
              <a:buNone/>
            </a:pPr>
            <a:r>
              <a:rPr lang="en-US" sz="2050" b="1" dirty="0">
                <a:solidFill>
                  <a:srgbClr val="E0E4E6"/>
                </a:solidFill>
                <a:latin typeface="Spline Sans Bold" pitchFamily="34" charset="0"/>
                <a:ea typeface="Spline Sans Bold" pitchFamily="34" charset="-122"/>
                <a:cs typeface="Spline Sans Bold" pitchFamily="34" charset="-120"/>
              </a:rPr>
              <a:t>Key Objectives</a:t>
            </a:r>
            <a:endParaRPr lang="en-US" sz="2050" dirty="0"/>
          </a:p>
        </p:txBody>
      </p:sp>
      <p:sp>
        <p:nvSpPr>
          <p:cNvPr id="15" name="Text 12"/>
          <p:cNvSpPr/>
          <p:nvPr/>
        </p:nvSpPr>
        <p:spPr>
          <a:xfrm>
            <a:off x="10399990" y="5512594"/>
            <a:ext cx="3407450" cy="1881188"/>
          </a:xfrm>
          <a:prstGeom prst="rect">
            <a:avLst/>
          </a:prstGeom>
          <a:noFill/>
        </p:spPr>
        <p:txBody>
          <a:bodyPr wrap="square" lIns="0" tIns="0" rIns="0" bIns="0" rtlCol="0" anchor="t"/>
          <a:lstStyle/>
          <a:p>
            <a:pPr marL="0" indent="0">
              <a:lnSpc>
                <a:spcPts val="2950"/>
              </a:lnSpc>
              <a:buNone/>
            </a:pPr>
            <a:r>
              <a:rPr lang="en-US" sz="1850" dirty="0">
                <a:solidFill>
                  <a:srgbClr val="E0E4E6"/>
                </a:solidFill>
                <a:latin typeface="Barlow" panose="00000800000000000000" pitchFamily="34" charset="0"/>
                <a:ea typeface="Barlow" panose="00000800000000000000" pitchFamily="34" charset="-122"/>
                <a:cs typeface="Barlow" panose="00000800000000000000" pitchFamily="34" charset="-120"/>
              </a:rPr>
              <a:t>Provide clear and engaging visual representations of key metrics, enabling users to gain insights into the spread, impact, and trends of the virus.</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23067" y="742950"/>
            <a:ext cx="7415451" cy="573881"/>
          </a:xfrm>
          <a:prstGeom prst="rect">
            <a:avLst/>
          </a:prstGeom>
          <a:noFill/>
        </p:spPr>
        <p:txBody>
          <a:bodyPr wrap="none" lIns="0" tIns="0" rIns="0" bIns="0" rtlCol="0" anchor="t"/>
          <a:lstStyle/>
          <a:p>
            <a:pPr marL="0" indent="0">
              <a:lnSpc>
                <a:spcPts val="4500"/>
              </a:lnSpc>
              <a:buNone/>
            </a:pPr>
            <a:r>
              <a:rPr lang="en-US" sz="3600" b="1" dirty="0">
                <a:solidFill>
                  <a:srgbClr val="F0FCFF"/>
                </a:solidFill>
                <a:latin typeface="Spline Sans Bold" pitchFamily="34" charset="0"/>
                <a:ea typeface="Spline Sans Bold" pitchFamily="34" charset="-122"/>
                <a:cs typeface="Spline Sans Bold" pitchFamily="34" charset="-120"/>
              </a:rPr>
              <a:t>Data Sources &amp; Download Process</a:t>
            </a:r>
            <a:endParaRPr lang="en-US" sz="3600" dirty="0"/>
          </a:p>
        </p:txBody>
      </p:sp>
      <p:sp>
        <p:nvSpPr>
          <p:cNvPr id="4" name="Shape 1"/>
          <p:cNvSpPr/>
          <p:nvPr/>
        </p:nvSpPr>
        <p:spPr>
          <a:xfrm>
            <a:off x="1021437" y="1626632"/>
            <a:ext cx="22860" cy="5859899"/>
          </a:xfrm>
          <a:prstGeom prst="roundRect">
            <a:avLst>
              <a:gd name="adj" fmla="val 1355664"/>
            </a:avLst>
          </a:prstGeom>
          <a:solidFill>
            <a:srgbClr val="FFFFFF">
              <a:alpha val="24000"/>
            </a:srgbClr>
          </a:solidFill>
        </p:spPr>
      </p:sp>
      <p:sp>
        <p:nvSpPr>
          <p:cNvPr id="5" name="Shape 2"/>
          <p:cNvSpPr/>
          <p:nvPr/>
        </p:nvSpPr>
        <p:spPr>
          <a:xfrm>
            <a:off x="1242417" y="2080022"/>
            <a:ext cx="723067" cy="22860"/>
          </a:xfrm>
          <a:prstGeom prst="roundRect">
            <a:avLst>
              <a:gd name="adj" fmla="val 1355664"/>
            </a:avLst>
          </a:prstGeom>
          <a:solidFill>
            <a:srgbClr val="16FFBB"/>
          </a:solidFill>
        </p:spPr>
      </p:sp>
      <p:sp>
        <p:nvSpPr>
          <p:cNvPr id="6" name="Shape 3"/>
          <p:cNvSpPr/>
          <p:nvPr/>
        </p:nvSpPr>
        <p:spPr>
          <a:xfrm>
            <a:off x="800457" y="1859042"/>
            <a:ext cx="464820" cy="464820"/>
          </a:xfrm>
          <a:prstGeom prst="roundRect">
            <a:avLst>
              <a:gd name="adj" fmla="val 66672"/>
            </a:avLst>
          </a:prstGeom>
          <a:solidFill>
            <a:srgbClr val="0A081B"/>
          </a:solidFill>
          <a:ln w="22860">
            <a:solidFill>
              <a:srgbClr val="16FFBB"/>
            </a:solidFill>
            <a:prstDash val="solid"/>
          </a:ln>
        </p:spPr>
      </p:sp>
      <p:sp>
        <p:nvSpPr>
          <p:cNvPr id="7" name="Text 4"/>
          <p:cNvSpPr/>
          <p:nvPr/>
        </p:nvSpPr>
        <p:spPr>
          <a:xfrm>
            <a:off x="973217" y="1953697"/>
            <a:ext cx="119182" cy="275511"/>
          </a:xfrm>
          <a:prstGeom prst="rect">
            <a:avLst/>
          </a:prstGeom>
          <a:noFill/>
        </p:spPr>
        <p:txBody>
          <a:bodyPr wrap="none" lIns="0" tIns="0" rIns="0" bIns="0" rtlCol="0" anchor="t"/>
          <a:lstStyle/>
          <a:p>
            <a:pPr marL="0" indent="0" algn="ctr">
              <a:lnSpc>
                <a:spcPts val="2150"/>
              </a:lnSpc>
              <a:buNone/>
            </a:pPr>
            <a:r>
              <a:rPr lang="en-US" sz="2150" b="1" dirty="0">
                <a:solidFill>
                  <a:srgbClr val="E0E4E6"/>
                </a:solidFill>
                <a:latin typeface="Spline Sans Bold" pitchFamily="34" charset="0"/>
                <a:ea typeface="Spline Sans Bold" pitchFamily="34" charset="-122"/>
                <a:cs typeface="Spline Sans Bold" pitchFamily="34" charset="-120"/>
              </a:rPr>
              <a:t>1</a:t>
            </a:r>
            <a:endParaRPr lang="en-US" sz="2150" dirty="0"/>
          </a:p>
        </p:txBody>
      </p:sp>
      <p:sp>
        <p:nvSpPr>
          <p:cNvPr id="8" name="Text 5"/>
          <p:cNvSpPr/>
          <p:nvPr/>
        </p:nvSpPr>
        <p:spPr>
          <a:xfrm>
            <a:off x="2169081" y="1833205"/>
            <a:ext cx="2295525" cy="286941"/>
          </a:xfrm>
          <a:prstGeom prst="rect">
            <a:avLst/>
          </a:prstGeom>
          <a:noFill/>
        </p:spPr>
        <p:txBody>
          <a:bodyPr wrap="none" lIns="0" tIns="0" rIns="0" bIns="0" rtlCol="0" anchor="t"/>
          <a:lstStyle/>
          <a:p>
            <a:pPr marL="0" indent="0" algn="l">
              <a:lnSpc>
                <a:spcPts val="2250"/>
              </a:lnSpc>
              <a:buNone/>
            </a:pPr>
            <a:r>
              <a:rPr lang="en-US" sz="1800" b="1" dirty="0">
                <a:solidFill>
                  <a:srgbClr val="E0E4E6"/>
                </a:solidFill>
                <a:latin typeface="Spline Sans Bold" pitchFamily="34" charset="0"/>
                <a:ea typeface="Spline Sans Bold" pitchFamily="34" charset="-122"/>
                <a:cs typeface="Spline Sans Bold" pitchFamily="34" charset="-120"/>
              </a:rPr>
              <a:t>Data Sources</a:t>
            </a:r>
            <a:endParaRPr lang="en-US" sz="1800" dirty="0"/>
          </a:p>
        </p:txBody>
      </p:sp>
      <p:sp>
        <p:nvSpPr>
          <p:cNvPr id="9" name="Text 6"/>
          <p:cNvSpPr/>
          <p:nvPr/>
        </p:nvSpPr>
        <p:spPr>
          <a:xfrm>
            <a:off x="2169081" y="2244090"/>
            <a:ext cx="6251853" cy="991553"/>
          </a:xfrm>
          <a:prstGeom prst="rect">
            <a:avLst/>
          </a:prstGeom>
          <a:noFill/>
        </p:spPr>
        <p:txBody>
          <a:bodyPr wrap="square" lIns="0" tIns="0" rIns="0" bIns="0" rtlCol="0" anchor="t"/>
          <a:lstStyle/>
          <a:p>
            <a:pPr marL="0" indent="0" algn="l">
              <a:lnSpc>
                <a:spcPts val="2600"/>
              </a:lnSpc>
              <a:buNone/>
            </a:pPr>
            <a:r>
              <a:rPr lang="en-US" sz="1600" dirty="0">
                <a:solidFill>
                  <a:srgbClr val="E0E4E6"/>
                </a:solidFill>
                <a:latin typeface="Barlow" panose="00000800000000000000" pitchFamily="34" charset="0"/>
                <a:ea typeface="Barlow" panose="00000800000000000000" pitchFamily="34" charset="-122"/>
                <a:cs typeface="Barlow" panose="00000800000000000000" pitchFamily="34" charset="-120"/>
              </a:rPr>
              <a:t>The dashboard utilizes publicly available datasets from reputable organizations such as the World Health Organization (WHO) and Johns Hopkins University.</a:t>
            </a:r>
            <a:endParaRPr lang="en-US" sz="1600" dirty="0"/>
          </a:p>
        </p:txBody>
      </p:sp>
      <p:sp>
        <p:nvSpPr>
          <p:cNvPr id="10" name="Shape 7"/>
          <p:cNvSpPr/>
          <p:nvPr/>
        </p:nvSpPr>
        <p:spPr>
          <a:xfrm>
            <a:off x="1242417" y="4102179"/>
            <a:ext cx="723067" cy="22860"/>
          </a:xfrm>
          <a:prstGeom prst="roundRect">
            <a:avLst>
              <a:gd name="adj" fmla="val 1355664"/>
            </a:avLst>
          </a:prstGeom>
          <a:solidFill>
            <a:srgbClr val="29DDDA"/>
          </a:solidFill>
        </p:spPr>
      </p:sp>
      <p:sp>
        <p:nvSpPr>
          <p:cNvPr id="11" name="Shape 8"/>
          <p:cNvSpPr/>
          <p:nvPr/>
        </p:nvSpPr>
        <p:spPr>
          <a:xfrm>
            <a:off x="800457" y="3881199"/>
            <a:ext cx="464820" cy="464820"/>
          </a:xfrm>
          <a:prstGeom prst="roundRect">
            <a:avLst>
              <a:gd name="adj" fmla="val 66672"/>
            </a:avLst>
          </a:prstGeom>
          <a:solidFill>
            <a:srgbClr val="0A081B"/>
          </a:solidFill>
          <a:ln w="22860">
            <a:solidFill>
              <a:srgbClr val="29DDDA"/>
            </a:solidFill>
            <a:prstDash val="solid"/>
          </a:ln>
        </p:spPr>
      </p:sp>
      <p:sp>
        <p:nvSpPr>
          <p:cNvPr id="12" name="Text 9"/>
          <p:cNvSpPr/>
          <p:nvPr/>
        </p:nvSpPr>
        <p:spPr>
          <a:xfrm>
            <a:off x="956191" y="3975854"/>
            <a:ext cx="153233" cy="275511"/>
          </a:xfrm>
          <a:prstGeom prst="rect">
            <a:avLst/>
          </a:prstGeom>
          <a:noFill/>
        </p:spPr>
        <p:txBody>
          <a:bodyPr wrap="none" lIns="0" tIns="0" rIns="0" bIns="0" rtlCol="0" anchor="t"/>
          <a:lstStyle/>
          <a:p>
            <a:pPr marL="0" indent="0" algn="ctr">
              <a:lnSpc>
                <a:spcPts val="2150"/>
              </a:lnSpc>
              <a:buNone/>
            </a:pPr>
            <a:r>
              <a:rPr lang="en-US" sz="2150" b="1" dirty="0">
                <a:solidFill>
                  <a:srgbClr val="E0E4E6"/>
                </a:solidFill>
                <a:latin typeface="Spline Sans Bold" pitchFamily="34" charset="0"/>
                <a:ea typeface="Spline Sans Bold" pitchFamily="34" charset="-122"/>
                <a:cs typeface="Spline Sans Bold" pitchFamily="34" charset="-120"/>
              </a:rPr>
              <a:t>2</a:t>
            </a:r>
            <a:endParaRPr lang="en-US" sz="2150" dirty="0"/>
          </a:p>
        </p:txBody>
      </p:sp>
      <p:sp>
        <p:nvSpPr>
          <p:cNvPr id="13" name="Text 10"/>
          <p:cNvSpPr/>
          <p:nvPr/>
        </p:nvSpPr>
        <p:spPr>
          <a:xfrm>
            <a:off x="2169081" y="3855363"/>
            <a:ext cx="2295525" cy="286941"/>
          </a:xfrm>
          <a:prstGeom prst="rect">
            <a:avLst/>
          </a:prstGeom>
          <a:noFill/>
        </p:spPr>
        <p:txBody>
          <a:bodyPr wrap="none" lIns="0" tIns="0" rIns="0" bIns="0" rtlCol="0" anchor="t"/>
          <a:lstStyle/>
          <a:p>
            <a:pPr marL="0" indent="0" algn="l">
              <a:lnSpc>
                <a:spcPts val="2250"/>
              </a:lnSpc>
              <a:buNone/>
            </a:pPr>
            <a:r>
              <a:rPr lang="en-US" sz="1800" b="1" dirty="0">
                <a:solidFill>
                  <a:srgbClr val="E0E4E6"/>
                </a:solidFill>
                <a:latin typeface="Spline Sans Bold" pitchFamily="34" charset="0"/>
                <a:ea typeface="Spline Sans Bold" pitchFamily="34" charset="-122"/>
                <a:cs typeface="Spline Sans Bold" pitchFamily="34" charset="-120"/>
              </a:rPr>
              <a:t>Data Download</a:t>
            </a:r>
            <a:endParaRPr lang="en-US" sz="1800" dirty="0"/>
          </a:p>
        </p:txBody>
      </p:sp>
      <p:sp>
        <p:nvSpPr>
          <p:cNvPr id="14" name="Text 11"/>
          <p:cNvSpPr/>
          <p:nvPr/>
        </p:nvSpPr>
        <p:spPr>
          <a:xfrm>
            <a:off x="2169081" y="4266248"/>
            <a:ext cx="6251853" cy="991553"/>
          </a:xfrm>
          <a:prstGeom prst="rect">
            <a:avLst/>
          </a:prstGeom>
          <a:noFill/>
        </p:spPr>
        <p:txBody>
          <a:bodyPr wrap="square" lIns="0" tIns="0" rIns="0" bIns="0" rtlCol="0" anchor="t"/>
          <a:lstStyle/>
          <a:p>
            <a:pPr marL="0" indent="0" algn="l">
              <a:lnSpc>
                <a:spcPts val="2600"/>
              </a:lnSpc>
              <a:buNone/>
            </a:pPr>
            <a:r>
              <a:rPr lang="en-US" sz="1600" dirty="0">
                <a:solidFill>
                  <a:srgbClr val="E0E4E6"/>
                </a:solidFill>
                <a:latin typeface="Barlow" panose="00000800000000000000" pitchFamily="34" charset="0"/>
                <a:ea typeface="Barlow" panose="00000800000000000000" pitchFamily="34" charset="-122"/>
                <a:cs typeface="Barlow" panose="00000800000000000000" pitchFamily="34" charset="-120"/>
              </a:rPr>
              <a:t>Automated scripts were developed to download and update the data regularly, ensuring the dashboard displays the most current information.</a:t>
            </a:r>
            <a:endParaRPr lang="en-US" sz="1600" dirty="0"/>
          </a:p>
        </p:txBody>
      </p:sp>
      <p:sp>
        <p:nvSpPr>
          <p:cNvPr id="15" name="Shape 12"/>
          <p:cNvSpPr/>
          <p:nvPr/>
        </p:nvSpPr>
        <p:spPr>
          <a:xfrm>
            <a:off x="1242417" y="6124337"/>
            <a:ext cx="723067" cy="22860"/>
          </a:xfrm>
          <a:prstGeom prst="roundRect">
            <a:avLst>
              <a:gd name="adj" fmla="val 1355664"/>
            </a:avLst>
          </a:prstGeom>
          <a:solidFill>
            <a:srgbClr val="37A7E7"/>
          </a:solidFill>
        </p:spPr>
      </p:sp>
      <p:sp>
        <p:nvSpPr>
          <p:cNvPr id="16" name="Shape 13"/>
          <p:cNvSpPr/>
          <p:nvPr/>
        </p:nvSpPr>
        <p:spPr>
          <a:xfrm>
            <a:off x="800457" y="5903357"/>
            <a:ext cx="464820" cy="464820"/>
          </a:xfrm>
          <a:prstGeom prst="roundRect">
            <a:avLst>
              <a:gd name="adj" fmla="val 66672"/>
            </a:avLst>
          </a:prstGeom>
          <a:solidFill>
            <a:srgbClr val="0A081B"/>
          </a:solidFill>
          <a:ln w="22860">
            <a:solidFill>
              <a:srgbClr val="37A7E7"/>
            </a:solidFill>
            <a:prstDash val="solid"/>
          </a:ln>
        </p:spPr>
      </p:sp>
      <p:sp>
        <p:nvSpPr>
          <p:cNvPr id="17" name="Text 14"/>
          <p:cNvSpPr/>
          <p:nvPr/>
        </p:nvSpPr>
        <p:spPr>
          <a:xfrm>
            <a:off x="952143" y="5998012"/>
            <a:ext cx="161330" cy="275511"/>
          </a:xfrm>
          <a:prstGeom prst="rect">
            <a:avLst/>
          </a:prstGeom>
          <a:noFill/>
        </p:spPr>
        <p:txBody>
          <a:bodyPr wrap="none" lIns="0" tIns="0" rIns="0" bIns="0" rtlCol="0" anchor="t"/>
          <a:lstStyle/>
          <a:p>
            <a:pPr marL="0" indent="0" algn="ctr">
              <a:lnSpc>
                <a:spcPts val="2150"/>
              </a:lnSpc>
              <a:buNone/>
            </a:pPr>
            <a:r>
              <a:rPr lang="en-US" sz="2150" b="1" dirty="0">
                <a:solidFill>
                  <a:srgbClr val="E0E4E6"/>
                </a:solidFill>
                <a:latin typeface="Spline Sans Bold" pitchFamily="34" charset="0"/>
                <a:ea typeface="Spline Sans Bold" pitchFamily="34" charset="-122"/>
                <a:cs typeface="Spline Sans Bold" pitchFamily="34" charset="-120"/>
              </a:rPr>
              <a:t>3</a:t>
            </a:r>
            <a:endParaRPr lang="en-US" sz="2150" dirty="0"/>
          </a:p>
        </p:txBody>
      </p:sp>
      <p:sp>
        <p:nvSpPr>
          <p:cNvPr id="18" name="Text 15"/>
          <p:cNvSpPr/>
          <p:nvPr/>
        </p:nvSpPr>
        <p:spPr>
          <a:xfrm>
            <a:off x="2169081" y="5877520"/>
            <a:ext cx="3049667" cy="286941"/>
          </a:xfrm>
          <a:prstGeom prst="rect">
            <a:avLst/>
          </a:prstGeom>
          <a:noFill/>
        </p:spPr>
        <p:txBody>
          <a:bodyPr wrap="none" lIns="0" tIns="0" rIns="0" bIns="0" rtlCol="0" anchor="t"/>
          <a:lstStyle/>
          <a:p>
            <a:pPr marL="0" indent="0" algn="l">
              <a:lnSpc>
                <a:spcPts val="2250"/>
              </a:lnSpc>
              <a:buNone/>
            </a:pPr>
            <a:r>
              <a:rPr lang="en-US" sz="1800" b="1" dirty="0">
                <a:solidFill>
                  <a:srgbClr val="E0E4E6"/>
                </a:solidFill>
                <a:latin typeface="Spline Sans Bold" pitchFamily="34" charset="0"/>
                <a:ea typeface="Spline Sans Bold" pitchFamily="34" charset="-122"/>
                <a:cs typeface="Spline Sans Bold" pitchFamily="34" charset="-120"/>
              </a:rPr>
              <a:t>Data Cleaning &amp; Preparation</a:t>
            </a:r>
            <a:endParaRPr lang="en-US" sz="1800" dirty="0"/>
          </a:p>
        </p:txBody>
      </p:sp>
      <p:sp>
        <p:nvSpPr>
          <p:cNvPr id="19" name="Text 16"/>
          <p:cNvSpPr/>
          <p:nvPr/>
        </p:nvSpPr>
        <p:spPr>
          <a:xfrm>
            <a:off x="2169081" y="6288405"/>
            <a:ext cx="6251853" cy="991553"/>
          </a:xfrm>
          <a:prstGeom prst="rect">
            <a:avLst/>
          </a:prstGeom>
          <a:noFill/>
        </p:spPr>
        <p:txBody>
          <a:bodyPr wrap="square" lIns="0" tIns="0" rIns="0" bIns="0" rtlCol="0" anchor="t"/>
          <a:lstStyle/>
          <a:p>
            <a:pPr marL="0" indent="0" algn="l">
              <a:lnSpc>
                <a:spcPts val="2600"/>
              </a:lnSpc>
              <a:buNone/>
            </a:pPr>
            <a:r>
              <a:rPr lang="en-US" sz="1600" dirty="0">
                <a:solidFill>
                  <a:srgbClr val="E0E4E6"/>
                </a:solidFill>
                <a:latin typeface="Barlow" panose="00000800000000000000" pitchFamily="34" charset="0"/>
                <a:ea typeface="Barlow" panose="00000800000000000000" pitchFamily="34" charset="-122"/>
                <a:cs typeface="Barlow" panose="00000800000000000000" pitchFamily="34" charset="-120"/>
              </a:rPr>
              <a:t>Data cleaning and transformation processes were implemented to ensure consistency, accuracy, and readability of the information presented in the dashboard.</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2024-10-22 091826"/>
          <p:cNvPicPr>
            <a:picLocks noChangeAspect="1"/>
          </p:cNvPicPr>
          <p:nvPr/>
        </p:nvPicPr>
        <p:blipFill>
          <a:blip r:embed="rId1"/>
          <a:stretch>
            <a:fillRect/>
          </a:stretch>
        </p:blipFill>
        <p:spPr>
          <a:xfrm>
            <a:off x="0" y="0"/>
            <a:ext cx="14630400" cy="3559810"/>
          </a:xfrm>
          <a:prstGeom prst="rect">
            <a:avLst/>
          </a:prstGeom>
        </p:spPr>
      </p:pic>
      <p:pic>
        <p:nvPicPr>
          <p:cNvPr id="3" name="Picture 2" descr="Screenshot 2024-10-22 091848"/>
          <p:cNvPicPr>
            <a:picLocks noChangeAspect="1"/>
          </p:cNvPicPr>
          <p:nvPr/>
        </p:nvPicPr>
        <p:blipFill>
          <a:blip r:embed="rId2"/>
          <a:stretch>
            <a:fillRect/>
          </a:stretch>
        </p:blipFill>
        <p:spPr>
          <a:xfrm>
            <a:off x="-88900" y="3506470"/>
            <a:ext cx="14719300" cy="472313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2024-10-22 091952"/>
          <p:cNvPicPr>
            <a:picLocks noChangeAspect="1"/>
          </p:cNvPicPr>
          <p:nvPr/>
        </p:nvPicPr>
        <p:blipFill>
          <a:blip r:embed="rId1"/>
          <a:stretch>
            <a:fillRect/>
          </a:stretch>
        </p:blipFill>
        <p:spPr>
          <a:xfrm>
            <a:off x="0" y="0"/>
            <a:ext cx="14503400" cy="823023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2024-10-22 092131"/>
          <p:cNvPicPr>
            <a:picLocks noChangeAspect="1"/>
          </p:cNvPicPr>
          <p:nvPr/>
        </p:nvPicPr>
        <p:blipFill>
          <a:blip r:embed="rId1"/>
          <a:stretch>
            <a:fillRect/>
          </a:stretch>
        </p:blipFill>
        <p:spPr>
          <a:xfrm>
            <a:off x="93980" y="0"/>
            <a:ext cx="14536420" cy="8229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Screenshot 2024-10-22 092141"/>
          <p:cNvPicPr>
            <a:picLocks noChangeAspect="1"/>
          </p:cNvPicPr>
          <p:nvPr/>
        </p:nvPicPr>
        <p:blipFill>
          <a:blip r:embed="rId1"/>
          <a:stretch>
            <a:fillRect/>
          </a:stretch>
        </p:blipFill>
        <p:spPr>
          <a:xfrm>
            <a:off x="0" y="7620"/>
            <a:ext cx="14630400" cy="82137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2024-10-22 092151"/>
          <p:cNvPicPr>
            <a:picLocks noChangeAspect="1"/>
          </p:cNvPicPr>
          <p:nvPr/>
        </p:nvPicPr>
        <p:blipFill>
          <a:blip r:embed="rId1"/>
          <a:stretch>
            <a:fillRect/>
          </a:stretch>
        </p:blipFill>
        <p:spPr>
          <a:xfrm>
            <a:off x="20955" y="0"/>
            <a:ext cx="5560695" cy="4182745"/>
          </a:xfrm>
          <a:prstGeom prst="rect">
            <a:avLst/>
          </a:prstGeom>
        </p:spPr>
      </p:pic>
      <p:pic>
        <p:nvPicPr>
          <p:cNvPr id="3" name="Picture 2" descr="Screenshot 2024-10-22 092203"/>
          <p:cNvPicPr>
            <a:picLocks noChangeAspect="1"/>
          </p:cNvPicPr>
          <p:nvPr/>
        </p:nvPicPr>
        <p:blipFill>
          <a:blip r:embed="rId2"/>
          <a:stretch>
            <a:fillRect/>
          </a:stretch>
        </p:blipFill>
        <p:spPr>
          <a:xfrm>
            <a:off x="5692775" y="120015"/>
            <a:ext cx="8480425" cy="4090670"/>
          </a:xfrm>
          <a:prstGeom prst="rect">
            <a:avLst/>
          </a:prstGeom>
        </p:spPr>
      </p:pic>
      <p:pic>
        <p:nvPicPr>
          <p:cNvPr id="5" name="Picture 4" descr="Screenshot 2024-10-22 092215"/>
          <p:cNvPicPr>
            <a:picLocks noChangeAspect="1"/>
          </p:cNvPicPr>
          <p:nvPr/>
        </p:nvPicPr>
        <p:blipFill>
          <a:blip r:embed="rId3"/>
          <a:stretch>
            <a:fillRect/>
          </a:stretch>
        </p:blipFill>
        <p:spPr>
          <a:xfrm>
            <a:off x="0" y="4170045"/>
            <a:ext cx="5894070" cy="4059555"/>
          </a:xfrm>
          <a:prstGeom prst="rect">
            <a:avLst/>
          </a:prstGeom>
        </p:spPr>
      </p:pic>
      <p:pic>
        <p:nvPicPr>
          <p:cNvPr id="8" name="Picture 7" descr="Screenshot 2024-10-22 092329"/>
          <p:cNvPicPr>
            <a:picLocks noChangeAspect="1"/>
          </p:cNvPicPr>
          <p:nvPr/>
        </p:nvPicPr>
        <p:blipFill>
          <a:blip r:embed="rId4"/>
          <a:stretch>
            <a:fillRect/>
          </a:stretch>
        </p:blipFill>
        <p:spPr>
          <a:xfrm>
            <a:off x="5894070" y="4241800"/>
            <a:ext cx="8306435" cy="39878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5962</Words>
  <Application>WPS Presentation</Application>
  <PresentationFormat>On-screen Show (16:9)</PresentationFormat>
  <Paragraphs>160</Paragraphs>
  <Slides>22</Slides>
  <Notes>10</Notes>
  <HiddenSlides>0</HiddenSlides>
  <MMClips>0</MMClips>
  <ScaleCrop>false</ScaleCrop>
  <HeadingPairs>
    <vt:vector size="8" baseType="variant">
      <vt:variant>
        <vt:lpstr>已用的字体</vt:lpstr>
      </vt:variant>
      <vt:variant>
        <vt:i4>25</vt:i4>
      </vt:variant>
      <vt:variant>
        <vt:lpstr>主题</vt:lpstr>
      </vt:variant>
      <vt:variant>
        <vt:i4>1</vt:i4>
      </vt:variant>
      <vt:variant>
        <vt:lpstr>嵌入 OLE 服务器</vt:lpstr>
      </vt:variant>
      <vt:variant>
        <vt:i4>2</vt:i4>
      </vt:variant>
      <vt:variant>
        <vt:lpstr>幻灯片标题</vt:lpstr>
      </vt:variant>
      <vt:variant>
        <vt:i4>22</vt:i4>
      </vt:variant>
    </vt:vector>
  </HeadingPairs>
  <TitlesOfParts>
    <vt:vector size="50" baseType="lpstr">
      <vt:lpstr>Arial</vt:lpstr>
      <vt:lpstr>SimSun</vt:lpstr>
      <vt:lpstr>Wingdings</vt:lpstr>
      <vt:lpstr>Calibri</vt:lpstr>
      <vt:lpstr>King</vt:lpstr>
      <vt:lpstr>Segoe Print</vt:lpstr>
      <vt:lpstr>Casper</vt:lpstr>
      <vt:lpstr>Yu Gothic UI</vt:lpstr>
      <vt:lpstr>Karla</vt:lpstr>
      <vt:lpstr>Times New Roman</vt:lpstr>
      <vt:lpstr>Raleway ExtraBold</vt:lpstr>
      <vt:lpstr>Calibri</vt:lpstr>
      <vt:lpstr>Spline Sans Bold</vt:lpstr>
      <vt:lpstr>Barlow</vt:lpstr>
      <vt:lpstr>Barlow</vt:lpstr>
      <vt:lpstr>Barlow</vt:lpstr>
      <vt:lpstr>Barlow Bold</vt:lpstr>
      <vt:lpstr>Barlow Bold</vt:lpstr>
      <vt:lpstr>Barlow Bold</vt:lpstr>
      <vt:lpstr>Spline Sans Bold</vt:lpstr>
      <vt:lpstr>Spline Sans Bold</vt:lpstr>
      <vt:lpstr>Microsoft YaHei</vt:lpstr>
      <vt:lpstr>Arial Unicode MS</vt:lpstr>
      <vt:lpstr>Calibri Light</vt:lpstr>
      <vt:lpstr>MingLiU-ExtB</vt:lpstr>
      <vt:lpstr>Office Theme</vt:lpstr>
      <vt:lpstr>Paint.Picture</vt:lpstr>
      <vt:lpstr>Paint.Picture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Rajat Kapoor</cp:lastModifiedBy>
  <cp:revision>13</cp:revision>
  <dcterms:created xsi:type="dcterms:W3CDTF">2024-10-22T03:26:00Z</dcterms:created>
  <dcterms:modified xsi:type="dcterms:W3CDTF">2024-10-25T07:15:45Z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5CC718198775450194E3E96BE59DC2B8_13</vt:lpwstr>
  </property>
  <property fmtid="{D5CDD505-2E9C-101B-9397-08002B2CF9AE}" pid="3" name="KSOProductBuildVer">
    <vt:lpwstr>1033-12.2.0.18607</vt:lpwstr>
  </property>
</Properties>
</file>